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83" r:id="rId2"/>
    <p:sldId id="3827" r:id="rId3"/>
    <p:sldId id="3828" r:id="rId4"/>
    <p:sldId id="3829" r:id="rId5"/>
    <p:sldId id="3830" r:id="rId6"/>
    <p:sldId id="3832" r:id="rId7"/>
    <p:sldId id="3833" r:id="rId8"/>
    <p:sldId id="3834" r:id="rId9"/>
    <p:sldId id="3836" r:id="rId10"/>
    <p:sldId id="3835" r:id="rId11"/>
  </p:sldIdLst>
  <p:sldSz cx="9144000" cy="6858000" type="screen4x3"/>
  <p:notesSz cx="6400800" cy="86868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9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FFFF00"/>
    <a:srgbClr val="800000"/>
    <a:srgbClr val="00009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83" d="100"/>
          <a:sy n="83" d="100"/>
        </p:scale>
        <p:origin x="1450" y="86"/>
      </p:cViewPr>
      <p:guideLst>
        <p:guide orient="horz" pos="2160"/>
        <p:guide pos="2928"/>
      </p:guideLst>
    </p:cSldViewPr>
  </p:slideViewPr>
  <p:notesTextViewPr>
    <p:cViewPr>
      <p:scale>
        <a:sx n="100" d="100"/>
        <a:sy n="100" d="100"/>
      </p:scale>
      <p:origin x="0" y="0"/>
    </p:cViewPr>
  </p:notesTextViewPr>
  <p:sorterViewPr>
    <p:cViewPr>
      <p:scale>
        <a:sx n="66" d="100"/>
        <a:sy n="66" d="100"/>
      </p:scale>
      <p:origin x="0" y="10810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D5570B1-3615-4B91-A942-3D9809C0E65F}" type="slidenum">
              <a:rPr lang="ar-SA"/>
              <a:pPr>
                <a:defRPr/>
              </a:pPr>
              <a:t>‹#›</a:t>
            </a:fld>
            <a:endParaRPr lang="en-US"/>
          </a:p>
        </p:txBody>
      </p:sp>
    </p:spTree>
    <p:extLst>
      <p:ext uri="{BB962C8B-B14F-4D97-AF65-F5344CB8AC3E}">
        <p14:creationId xmlns:p14="http://schemas.microsoft.com/office/powerpoint/2010/main" val="3206154823"/>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AF26A59-405B-4A8B-99C3-67F588C3BD51}" type="slidenum">
              <a:rPr lang="ar-SA"/>
              <a:pPr>
                <a:defRPr/>
              </a:pPr>
              <a:t>‹#›</a:t>
            </a:fld>
            <a:endParaRPr lang="en-US"/>
          </a:p>
        </p:txBody>
      </p:sp>
    </p:spTree>
    <p:extLst>
      <p:ext uri="{BB962C8B-B14F-4D97-AF65-F5344CB8AC3E}">
        <p14:creationId xmlns:p14="http://schemas.microsoft.com/office/powerpoint/2010/main" val="404561535"/>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C6F2036-51B8-449A-926F-1CA65227189B}" type="slidenum">
              <a:rPr lang="ar-SA"/>
              <a:pPr>
                <a:defRPr/>
              </a:pPr>
              <a:t>‹#›</a:t>
            </a:fld>
            <a:endParaRPr lang="en-US"/>
          </a:p>
        </p:txBody>
      </p:sp>
    </p:spTree>
    <p:extLst>
      <p:ext uri="{BB962C8B-B14F-4D97-AF65-F5344CB8AC3E}">
        <p14:creationId xmlns:p14="http://schemas.microsoft.com/office/powerpoint/2010/main" val="3209016102"/>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1844E8F-628C-4A92-AAAE-2FDFC981B6EB}" type="slidenum">
              <a:rPr lang="ar-SA"/>
              <a:pPr>
                <a:defRPr/>
              </a:pPr>
              <a:t>‹#›</a:t>
            </a:fld>
            <a:endParaRPr lang="en-US"/>
          </a:p>
        </p:txBody>
      </p:sp>
    </p:spTree>
    <p:extLst>
      <p:ext uri="{BB962C8B-B14F-4D97-AF65-F5344CB8AC3E}">
        <p14:creationId xmlns:p14="http://schemas.microsoft.com/office/powerpoint/2010/main" val="2892894093"/>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62DDEDF-1621-4266-AAB9-242789900138}" type="slidenum">
              <a:rPr lang="ar-SA"/>
              <a:pPr>
                <a:defRPr/>
              </a:pPr>
              <a:t>‹#›</a:t>
            </a:fld>
            <a:endParaRPr lang="en-US"/>
          </a:p>
        </p:txBody>
      </p:sp>
    </p:spTree>
    <p:extLst>
      <p:ext uri="{BB962C8B-B14F-4D97-AF65-F5344CB8AC3E}">
        <p14:creationId xmlns:p14="http://schemas.microsoft.com/office/powerpoint/2010/main" val="2978395830"/>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2A153E2-A866-4931-8BF4-FB55FCF2081C}" type="slidenum">
              <a:rPr lang="ar-SA"/>
              <a:pPr>
                <a:defRPr/>
              </a:pPr>
              <a:t>‹#›</a:t>
            </a:fld>
            <a:endParaRPr lang="en-US"/>
          </a:p>
        </p:txBody>
      </p:sp>
    </p:spTree>
    <p:extLst>
      <p:ext uri="{BB962C8B-B14F-4D97-AF65-F5344CB8AC3E}">
        <p14:creationId xmlns:p14="http://schemas.microsoft.com/office/powerpoint/2010/main" val="1596356187"/>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A36079-36A2-413D-8910-B9034DA84C3B}" type="slidenum">
              <a:rPr lang="ar-SA"/>
              <a:pPr>
                <a:defRPr/>
              </a:pPr>
              <a:t>‹#›</a:t>
            </a:fld>
            <a:endParaRPr lang="en-US"/>
          </a:p>
        </p:txBody>
      </p:sp>
    </p:spTree>
    <p:extLst>
      <p:ext uri="{BB962C8B-B14F-4D97-AF65-F5344CB8AC3E}">
        <p14:creationId xmlns:p14="http://schemas.microsoft.com/office/powerpoint/2010/main" val="977425788"/>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34910F7-3B5D-48DF-B83B-3C141BAD5A96}" type="slidenum">
              <a:rPr lang="ar-SA"/>
              <a:pPr>
                <a:defRPr/>
              </a:pPr>
              <a:t>‹#›</a:t>
            </a:fld>
            <a:endParaRPr lang="en-US"/>
          </a:p>
        </p:txBody>
      </p:sp>
    </p:spTree>
    <p:extLst>
      <p:ext uri="{BB962C8B-B14F-4D97-AF65-F5344CB8AC3E}">
        <p14:creationId xmlns:p14="http://schemas.microsoft.com/office/powerpoint/2010/main" val="3542116795"/>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1DDC628-4E2D-4EB3-BA9F-EB708EEC57BD}" type="slidenum">
              <a:rPr lang="ar-SA"/>
              <a:pPr>
                <a:defRPr/>
              </a:pPr>
              <a:t>‹#›</a:t>
            </a:fld>
            <a:endParaRPr lang="en-US"/>
          </a:p>
        </p:txBody>
      </p:sp>
    </p:spTree>
    <p:extLst>
      <p:ext uri="{BB962C8B-B14F-4D97-AF65-F5344CB8AC3E}">
        <p14:creationId xmlns:p14="http://schemas.microsoft.com/office/powerpoint/2010/main" val="3191770370"/>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227176B-CA30-4600-BF5F-783BD701C0D1}" type="slidenum">
              <a:rPr lang="ar-SA"/>
              <a:pPr>
                <a:defRPr/>
              </a:pPr>
              <a:t>‹#›</a:t>
            </a:fld>
            <a:endParaRPr lang="en-US"/>
          </a:p>
        </p:txBody>
      </p:sp>
    </p:spTree>
    <p:extLst>
      <p:ext uri="{BB962C8B-B14F-4D97-AF65-F5344CB8AC3E}">
        <p14:creationId xmlns:p14="http://schemas.microsoft.com/office/powerpoint/2010/main" val="3549078406"/>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7D72B05-3BAA-4646-9430-FB42BBB87C98}" type="slidenum">
              <a:rPr lang="ar-SA"/>
              <a:pPr>
                <a:defRPr/>
              </a:pPr>
              <a:t>‹#›</a:t>
            </a:fld>
            <a:endParaRPr lang="en-US"/>
          </a:p>
        </p:txBody>
      </p:sp>
    </p:spTree>
    <p:extLst>
      <p:ext uri="{BB962C8B-B14F-4D97-AF65-F5344CB8AC3E}">
        <p14:creationId xmlns:p14="http://schemas.microsoft.com/office/powerpoint/2010/main" val="3404861749"/>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66"/>
                </a:solidFill>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66"/>
                </a:solidFill>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66"/>
                </a:solidFill>
              </a:defRPr>
            </a:lvl1pPr>
          </a:lstStyle>
          <a:p>
            <a:pPr>
              <a:defRPr/>
            </a:pPr>
            <a:fld id="{D1C10D94-1C08-4E54-AAB4-7A66A2C28AAF}"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rtl="0" eaLnBrk="0" fontAlgn="base" hangingPunct="0">
        <a:spcBef>
          <a:spcPct val="0"/>
        </a:spcBef>
        <a:spcAft>
          <a:spcPct val="0"/>
        </a:spcAft>
        <a:defRPr sz="4400">
          <a:solidFill>
            <a:srgbClr val="000066"/>
          </a:solidFill>
          <a:latin typeface="+mj-lt"/>
          <a:ea typeface="+mj-ea"/>
          <a:cs typeface="+mj-cs"/>
        </a:defRPr>
      </a:lvl1pPr>
      <a:lvl2pPr algn="ctr" rtl="0" eaLnBrk="0" fontAlgn="base" hangingPunct="0">
        <a:spcBef>
          <a:spcPct val="0"/>
        </a:spcBef>
        <a:spcAft>
          <a:spcPct val="0"/>
        </a:spcAft>
        <a:defRPr sz="4400">
          <a:solidFill>
            <a:srgbClr val="000066"/>
          </a:solidFill>
          <a:latin typeface="Arial" charset="0"/>
          <a:cs typeface="Arial" charset="0"/>
        </a:defRPr>
      </a:lvl2pPr>
      <a:lvl3pPr algn="ctr" rtl="0" eaLnBrk="0" fontAlgn="base" hangingPunct="0">
        <a:spcBef>
          <a:spcPct val="0"/>
        </a:spcBef>
        <a:spcAft>
          <a:spcPct val="0"/>
        </a:spcAft>
        <a:defRPr sz="4400">
          <a:solidFill>
            <a:srgbClr val="000066"/>
          </a:solidFill>
          <a:latin typeface="Arial" charset="0"/>
          <a:cs typeface="Arial" charset="0"/>
        </a:defRPr>
      </a:lvl3pPr>
      <a:lvl4pPr algn="ctr" rtl="0" eaLnBrk="0" fontAlgn="base" hangingPunct="0">
        <a:spcBef>
          <a:spcPct val="0"/>
        </a:spcBef>
        <a:spcAft>
          <a:spcPct val="0"/>
        </a:spcAft>
        <a:defRPr sz="4400">
          <a:solidFill>
            <a:srgbClr val="000066"/>
          </a:solidFill>
          <a:latin typeface="Arial" charset="0"/>
          <a:cs typeface="Arial" charset="0"/>
        </a:defRPr>
      </a:lvl4pPr>
      <a:lvl5pPr algn="ctr" rtl="0" eaLnBrk="0" fontAlgn="base" hangingPunct="0">
        <a:spcBef>
          <a:spcPct val="0"/>
        </a:spcBef>
        <a:spcAft>
          <a:spcPct val="0"/>
        </a:spcAft>
        <a:defRPr sz="4400">
          <a:solidFill>
            <a:srgbClr val="000066"/>
          </a:solidFill>
          <a:latin typeface="Arial" charset="0"/>
          <a:cs typeface="Arial" charset="0"/>
        </a:defRPr>
      </a:lvl5pPr>
      <a:lvl6pPr marL="457200" algn="ctr" rtl="0" fontAlgn="base">
        <a:spcBef>
          <a:spcPct val="0"/>
        </a:spcBef>
        <a:spcAft>
          <a:spcPct val="0"/>
        </a:spcAft>
        <a:defRPr sz="4400">
          <a:solidFill>
            <a:srgbClr val="000066"/>
          </a:solidFill>
          <a:latin typeface="Arial" charset="0"/>
          <a:cs typeface="Arial" charset="0"/>
        </a:defRPr>
      </a:lvl6pPr>
      <a:lvl7pPr marL="914400" algn="ctr" rtl="0" fontAlgn="base">
        <a:spcBef>
          <a:spcPct val="0"/>
        </a:spcBef>
        <a:spcAft>
          <a:spcPct val="0"/>
        </a:spcAft>
        <a:defRPr sz="4400">
          <a:solidFill>
            <a:srgbClr val="000066"/>
          </a:solidFill>
          <a:latin typeface="Arial" charset="0"/>
          <a:cs typeface="Arial" charset="0"/>
        </a:defRPr>
      </a:lvl7pPr>
      <a:lvl8pPr marL="1371600" algn="ctr" rtl="0" fontAlgn="base">
        <a:spcBef>
          <a:spcPct val="0"/>
        </a:spcBef>
        <a:spcAft>
          <a:spcPct val="0"/>
        </a:spcAft>
        <a:defRPr sz="4400">
          <a:solidFill>
            <a:srgbClr val="000066"/>
          </a:solidFill>
          <a:latin typeface="Arial" charset="0"/>
          <a:cs typeface="Arial" charset="0"/>
        </a:defRPr>
      </a:lvl8pPr>
      <a:lvl9pPr marL="1828800" algn="ctr" rtl="0" fontAlgn="base">
        <a:spcBef>
          <a:spcPct val="0"/>
        </a:spcBef>
        <a:spcAft>
          <a:spcPct val="0"/>
        </a:spcAft>
        <a:defRPr sz="4400">
          <a:solidFill>
            <a:srgbClr val="000066"/>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66"/>
          </a:solidFill>
          <a:latin typeface="+mn-lt"/>
          <a:cs typeface="+mn-cs"/>
        </a:defRPr>
      </a:lvl2pPr>
      <a:lvl3pPr marL="1143000" indent="-228600" algn="l" rtl="0" eaLnBrk="0" fontAlgn="base" hangingPunct="0">
        <a:spcBef>
          <a:spcPct val="20000"/>
        </a:spcBef>
        <a:spcAft>
          <a:spcPct val="0"/>
        </a:spcAft>
        <a:buChar char="•"/>
        <a:defRPr sz="2400">
          <a:solidFill>
            <a:srgbClr val="000066"/>
          </a:solidFill>
          <a:latin typeface="+mn-lt"/>
          <a:cs typeface="+mn-cs"/>
        </a:defRPr>
      </a:lvl3pPr>
      <a:lvl4pPr marL="1600200" indent="-228600" algn="l" rtl="0" eaLnBrk="0" fontAlgn="base" hangingPunct="0">
        <a:spcBef>
          <a:spcPct val="20000"/>
        </a:spcBef>
        <a:spcAft>
          <a:spcPct val="0"/>
        </a:spcAft>
        <a:buChar char="–"/>
        <a:defRPr sz="2000">
          <a:solidFill>
            <a:srgbClr val="000066"/>
          </a:solidFill>
          <a:latin typeface="+mn-lt"/>
          <a:cs typeface="+mn-cs"/>
        </a:defRPr>
      </a:lvl4pPr>
      <a:lvl5pPr marL="2057400" indent="-228600" algn="l" rtl="0" eaLnBrk="0" fontAlgn="base" hangingPunct="0">
        <a:spcBef>
          <a:spcPct val="20000"/>
        </a:spcBef>
        <a:spcAft>
          <a:spcPct val="0"/>
        </a:spcAft>
        <a:buChar char="»"/>
        <a:defRPr sz="2000">
          <a:solidFill>
            <a:srgbClr val="000066"/>
          </a:solidFill>
          <a:latin typeface="+mn-lt"/>
          <a:cs typeface="+mn-cs"/>
        </a:defRPr>
      </a:lvl5pPr>
      <a:lvl6pPr marL="2514600" indent="-228600" algn="l" rtl="0" fontAlgn="base">
        <a:spcBef>
          <a:spcPct val="20000"/>
        </a:spcBef>
        <a:spcAft>
          <a:spcPct val="0"/>
        </a:spcAft>
        <a:buChar char="»"/>
        <a:defRPr sz="2000">
          <a:solidFill>
            <a:srgbClr val="000066"/>
          </a:solidFill>
          <a:latin typeface="+mn-lt"/>
          <a:cs typeface="+mn-cs"/>
        </a:defRPr>
      </a:lvl6pPr>
      <a:lvl7pPr marL="2971800" indent="-228600" algn="l" rtl="0" fontAlgn="base">
        <a:spcBef>
          <a:spcPct val="20000"/>
        </a:spcBef>
        <a:spcAft>
          <a:spcPct val="0"/>
        </a:spcAft>
        <a:buChar char="»"/>
        <a:defRPr sz="2000">
          <a:solidFill>
            <a:srgbClr val="000066"/>
          </a:solidFill>
          <a:latin typeface="+mn-lt"/>
          <a:cs typeface="+mn-cs"/>
        </a:defRPr>
      </a:lvl7pPr>
      <a:lvl8pPr marL="3429000" indent="-228600" algn="l" rtl="0" fontAlgn="base">
        <a:spcBef>
          <a:spcPct val="20000"/>
        </a:spcBef>
        <a:spcAft>
          <a:spcPct val="0"/>
        </a:spcAft>
        <a:buChar char="»"/>
        <a:defRPr sz="2000">
          <a:solidFill>
            <a:srgbClr val="000066"/>
          </a:solidFill>
          <a:latin typeface="+mn-lt"/>
          <a:cs typeface="+mn-cs"/>
        </a:defRPr>
      </a:lvl8pPr>
      <a:lvl9pPr marL="3886200" indent="-228600" algn="l" rtl="0" fontAlgn="base">
        <a:spcBef>
          <a:spcPct val="20000"/>
        </a:spcBef>
        <a:spcAft>
          <a:spcPct val="0"/>
        </a:spcAft>
        <a:buChar char="»"/>
        <a:defRPr sz="2000">
          <a:solidFill>
            <a:srgbClr val="000066"/>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ChangeArrowheads="1"/>
          </p:cNvSpPr>
          <p:nvPr/>
        </p:nvSpPr>
        <p:spPr bwMode="auto">
          <a:xfrm>
            <a:off x="762000" y="533400"/>
            <a:ext cx="7772400" cy="5181600"/>
          </a:xfrm>
          <a:prstGeom prst="plaque">
            <a:avLst>
              <a:gd name="adj" fmla="val 16667"/>
            </a:avLst>
          </a:prstGeom>
          <a:gradFill rotWithShape="1">
            <a:gsLst>
              <a:gs pos="0">
                <a:srgbClr val="003399"/>
              </a:gs>
              <a:gs pos="50000">
                <a:srgbClr val="001847"/>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051" name="Rectangle 6"/>
          <p:cNvSpPr>
            <a:spLocks noChangeArrowheads="1"/>
          </p:cNvSpPr>
          <p:nvPr/>
        </p:nvSpPr>
        <p:spPr bwMode="auto">
          <a:xfrm>
            <a:off x="0" y="0"/>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t> </a:t>
            </a:r>
          </a:p>
        </p:txBody>
      </p:sp>
      <p:sp>
        <p:nvSpPr>
          <p:cNvPr id="2052" name="Rectangle 7"/>
          <p:cNvSpPr>
            <a:spLocks noChangeArrowheads="1"/>
          </p:cNvSpPr>
          <p:nvPr/>
        </p:nvSpPr>
        <p:spPr bwMode="auto">
          <a:xfrm>
            <a:off x="0" y="0"/>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t> </a:t>
            </a:r>
          </a:p>
        </p:txBody>
      </p:sp>
      <p:sp>
        <p:nvSpPr>
          <p:cNvPr id="2053" name="Rectangle 9"/>
          <p:cNvSpPr>
            <a:spLocks noChangeArrowheads="1"/>
          </p:cNvSpPr>
          <p:nvPr/>
        </p:nvSpPr>
        <p:spPr bwMode="auto">
          <a:xfrm>
            <a:off x="0" y="0"/>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t> </a:t>
            </a:r>
          </a:p>
        </p:txBody>
      </p:sp>
      <p:sp>
        <p:nvSpPr>
          <p:cNvPr id="2055" name="Rectangle 1"/>
          <p:cNvSpPr>
            <a:spLocks noChangeArrowheads="1"/>
          </p:cNvSpPr>
          <p:nvPr/>
        </p:nvSpPr>
        <p:spPr bwMode="auto">
          <a:xfrm>
            <a:off x="762000" y="968766"/>
            <a:ext cx="76962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4800" b="1" i="1" dirty="0" err="1">
                <a:solidFill>
                  <a:srgbClr val="FFFF00"/>
                </a:solidFill>
              </a:rPr>
              <a:t>Salwaat</a:t>
            </a:r>
            <a:r>
              <a:rPr lang="en-GB" sz="4800" b="1" i="1" dirty="0">
                <a:solidFill>
                  <a:srgbClr val="FFFF00"/>
                </a:solidFill>
              </a:rPr>
              <a:t> (Invocation of Blessings) upon </a:t>
            </a:r>
            <a:r>
              <a:rPr lang="en-GB" sz="4800" b="1" i="1" dirty="0" err="1">
                <a:solidFill>
                  <a:srgbClr val="FFFF00"/>
                </a:solidFill>
              </a:rPr>
              <a:t>Syeda</a:t>
            </a:r>
            <a:r>
              <a:rPr lang="en-GB" sz="4800" b="1" i="1" dirty="0">
                <a:solidFill>
                  <a:srgbClr val="FFFF00"/>
                </a:solidFill>
              </a:rPr>
              <a:t> Zehra (</a:t>
            </a:r>
            <a:r>
              <a:rPr lang="en-GB" sz="4800" b="1" i="1" dirty="0" err="1">
                <a:solidFill>
                  <a:srgbClr val="FFFF00"/>
                </a:solidFill>
              </a:rPr>
              <a:t>sa</a:t>
            </a:r>
            <a:r>
              <a:rPr lang="en-GB" sz="4800" b="1" i="1" dirty="0" smtClean="0">
                <a:solidFill>
                  <a:srgbClr val="FFFF00"/>
                </a:solidFill>
              </a:rPr>
              <a:t>)</a:t>
            </a:r>
          </a:p>
          <a:p>
            <a:pPr algn="ctr"/>
            <a:r>
              <a:rPr lang="ar-SA" sz="4800" b="1" dirty="0">
                <a:solidFill>
                  <a:srgbClr val="FFFF00"/>
                </a:solidFill>
              </a:rPr>
              <a:t>حضرت فاطمہ زہرا سلام اللہ علیھا  پر صلوات</a:t>
            </a:r>
            <a:r>
              <a:rPr lang="ar-SA" sz="4800" b="1" dirty="0"/>
              <a:t> </a:t>
            </a:r>
            <a:endParaRPr lang="en-US" sz="4800" b="1" i="1" dirty="0">
              <a:solidFill>
                <a:srgbClr val="FFFF00"/>
              </a:solidFill>
            </a:endParaRPr>
          </a:p>
        </p:txBody>
      </p:sp>
      <p:sp>
        <p:nvSpPr>
          <p:cNvPr id="2057" name="Rectangle 5"/>
          <p:cNvSpPr>
            <a:spLocks noChangeArrowheads="1"/>
          </p:cNvSpPr>
          <p:nvPr/>
        </p:nvSpPr>
        <p:spPr bwMode="auto">
          <a:xfrm>
            <a:off x="136525" y="5715000"/>
            <a:ext cx="8888413"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endParaRPr lang="en-US" sz="1200" b="1" dirty="0">
              <a:solidFill>
                <a:srgbClr val="000066"/>
              </a:solidFill>
              <a:latin typeface="Trebuchet MS" pitchFamily="34" charset="0"/>
            </a:endParaRPr>
          </a:p>
          <a:p>
            <a:pPr algn="ctr"/>
            <a:r>
              <a:rPr lang="en-US" sz="1100" b="1" dirty="0">
                <a:solidFill>
                  <a:srgbClr val="000066"/>
                </a:solidFill>
              </a:rPr>
              <a:t>For any errors / comments please write to: duas.org@gmail.com</a:t>
            </a:r>
            <a:endParaRPr lang="en-US" sz="1200" b="1" dirty="0">
              <a:solidFill>
                <a:srgbClr val="000066"/>
              </a:solidFill>
              <a:latin typeface="Trebuchet MS" pitchFamily="34" charset="0"/>
            </a:endParaRPr>
          </a:p>
          <a:p>
            <a:pPr algn="ctr"/>
            <a:r>
              <a:rPr lang="en-US" sz="1200" b="1" dirty="0">
                <a:solidFill>
                  <a:srgbClr val="000066"/>
                </a:solidFill>
                <a:latin typeface="Trebuchet MS" pitchFamily="34" charset="0"/>
              </a:rPr>
              <a:t>Kindly recite </a:t>
            </a:r>
            <a:r>
              <a:rPr lang="en-US" sz="1200" b="1" dirty="0" err="1">
                <a:solidFill>
                  <a:srgbClr val="000066"/>
                </a:solidFill>
                <a:latin typeface="Trebuchet MS" pitchFamily="34" charset="0"/>
              </a:rPr>
              <a:t>Sura</a:t>
            </a:r>
            <a:r>
              <a:rPr lang="en-US" sz="1200" b="1" dirty="0">
                <a:solidFill>
                  <a:srgbClr val="000066"/>
                </a:solidFill>
                <a:latin typeface="Trebuchet MS" pitchFamily="34" charset="0"/>
              </a:rPr>
              <a:t> E </a:t>
            </a:r>
            <a:r>
              <a:rPr lang="en-US" sz="1200" b="1" dirty="0" err="1">
                <a:solidFill>
                  <a:srgbClr val="000066"/>
                </a:solidFill>
                <a:latin typeface="Trebuchet MS" pitchFamily="34" charset="0"/>
              </a:rPr>
              <a:t>Fatiha</a:t>
            </a:r>
            <a:r>
              <a:rPr lang="en-US" sz="1200" b="1" dirty="0">
                <a:solidFill>
                  <a:srgbClr val="000066"/>
                </a:solidFill>
                <a:latin typeface="Trebuchet MS" pitchFamily="34" charset="0"/>
              </a:rPr>
              <a:t> for </a:t>
            </a:r>
            <a:r>
              <a:rPr lang="en-US" sz="1200" b="1" dirty="0" err="1">
                <a:solidFill>
                  <a:srgbClr val="000066"/>
                </a:solidFill>
                <a:latin typeface="Trebuchet MS" pitchFamily="34" charset="0"/>
              </a:rPr>
              <a:t>Marhumeen</a:t>
            </a:r>
            <a:r>
              <a:rPr lang="en-US" sz="1200" b="1" dirty="0">
                <a:solidFill>
                  <a:srgbClr val="000066"/>
                </a:solidFill>
                <a:latin typeface="Trebuchet MS" pitchFamily="34" charset="0"/>
              </a:rPr>
              <a:t> of all those who have worked towards making this small work possible.</a:t>
            </a:r>
          </a:p>
          <a:p>
            <a:pPr algn="ctr"/>
            <a:r>
              <a:rPr lang="en-US" sz="1200" b="1" dirty="0">
                <a:solidFill>
                  <a:srgbClr val="000066"/>
                </a:solidFill>
                <a:latin typeface="Trebuchet MS" pitchFamily="34" charset="0"/>
              </a:rPr>
              <a:t>To display the font correctly, please use the Arabic font “Najaf” .</a:t>
            </a:r>
          </a:p>
          <a:p>
            <a:pPr algn="ctr"/>
            <a:r>
              <a:rPr lang="en-US" sz="1200" b="1" dirty="0">
                <a:solidFill>
                  <a:srgbClr val="000066"/>
                </a:solidFill>
                <a:latin typeface="Trebuchet MS" pitchFamily="34" charset="0"/>
              </a:rPr>
              <a:t>Download font here : http://www.duas.org/fonts/ </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72744" y="4974003"/>
            <a:ext cx="1815974" cy="431561"/>
          </a:xfrm>
          <a:prstGeom prst="rect">
            <a:avLst/>
          </a:prstGeom>
        </p:spPr>
      </p:pic>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EA8ED-B53C-4838-95E2-C366023470CD}"/>
              </a:ext>
            </a:extLst>
          </p:cNvPr>
          <p:cNvSpPr>
            <a:spLocks noGrp="1"/>
          </p:cNvSpPr>
          <p:nvPr>
            <p:ph type="title"/>
          </p:nvPr>
        </p:nvSpPr>
        <p:spPr>
          <a:xfrm>
            <a:off x="457200" y="2895600"/>
            <a:ext cx="8229600" cy="1143000"/>
          </a:xfrm>
        </p:spPr>
        <p:txBody>
          <a:bodyPr/>
          <a:lstStyle/>
          <a:p>
            <a:pPr rtl="1"/>
            <a:r>
              <a:rPr lang="ar-SA" sz="4800" b="1" dirty="0" err="1">
                <a:latin typeface="Transliteration Times New Roman"/>
                <a:cs typeface="Najaf" panose="00000700000000000000" pitchFamily="2" charset="-78"/>
              </a:rPr>
              <a:t>و</a:t>
            </a:r>
            <a:r>
              <a:rPr lang="ar-SA" sz="4800" b="1" dirty="0" err="1">
                <a:cs typeface="Najaf" panose="00000700000000000000" pitchFamily="2" charset="-78"/>
              </a:rPr>
              <a:t>َابْلِغْهُمْ</a:t>
            </a:r>
            <a:r>
              <a:rPr lang="ar-SA" sz="4800" b="1" dirty="0">
                <a:cs typeface="Najaf" panose="00000700000000000000" pitchFamily="2" charset="-78"/>
              </a:rPr>
              <a:t> عَنِّي فِي </a:t>
            </a:r>
            <a:r>
              <a:rPr lang="ar-SA" sz="4800" b="1" dirty="0" err="1">
                <a:cs typeface="Najaf" panose="00000700000000000000" pitchFamily="2" charset="-78"/>
              </a:rPr>
              <a:t>هٰذِهِ</a:t>
            </a:r>
            <a:r>
              <a:rPr lang="ar-SA" sz="4800" b="1" dirty="0">
                <a:cs typeface="Najaf" panose="00000700000000000000" pitchFamily="2" charset="-78"/>
              </a:rPr>
              <a:t> ٱلسَّاعَةِ</a:t>
            </a:r>
            <a:r>
              <a:rPr lang="en-GB" sz="4800" b="1" dirty="0">
                <a:cs typeface="Najaf" panose="00000700000000000000" pitchFamily="2" charset="-78"/>
              </a:rPr>
              <a:t>   </a:t>
            </a:r>
            <a:r>
              <a:rPr lang="ar-SA" sz="4800" b="1" dirty="0" err="1">
                <a:cs typeface="Najaf" panose="00000700000000000000" pitchFamily="2" charset="-78"/>
              </a:rPr>
              <a:t>افْضَلَ</a:t>
            </a:r>
            <a:r>
              <a:rPr lang="ar-SA" sz="4800" b="1" dirty="0">
                <a:cs typeface="Najaf" panose="00000700000000000000" pitchFamily="2" charset="-78"/>
              </a:rPr>
              <a:t> </a:t>
            </a:r>
            <a:r>
              <a:rPr lang="ar-SA" sz="4800" b="1" dirty="0" err="1">
                <a:cs typeface="Najaf" panose="00000700000000000000" pitchFamily="2" charset="-78"/>
              </a:rPr>
              <a:t>ٱلتَّحِيَّةِ</a:t>
            </a:r>
            <a:r>
              <a:rPr lang="ar-SA" sz="4800" b="1" dirty="0">
                <a:cs typeface="Najaf" panose="00000700000000000000" pitchFamily="2" charset="-78"/>
              </a:rPr>
              <a:t> </a:t>
            </a:r>
            <a:r>
              <a:rPr lang="ar-SA" sz="4800" b="1" dirty="0" err="1">
                <a:cs typeface="Najaf" panose="00000700000000000000" pitchFamily="2" charset="-78"/>
              </a:rPr>
              <a:t>وَٱلسَّلاَمِ</a:t>
            </a:r>
            <a:r>
              <a:rPr lang="en-GB" sz="4800" b="1" dirty="0">
                <a:cs typeface="Najaf" panose="00000700000000000000" pitchFamily="2" charset="-78"/>
              </a:rPr>
              <a:t> </a:t>
            </a:r>
            <a:r>
              <a:rPr lang="en-GB" sz="6000" b="1" dirty="0">
                <a:cs typeface="Najaf" panose="00000700000000000000" pitchFamily="2" charset="-78"/>
              </a:rPr>
              <a:t/>
            </a:r>
            <a:br>
              <a:rPr lang="en-GB" sz="6000" b="1" dirty="0">
                <a:cs typeface="Najaf" panose="00000700000000000000" pitchFamily="2" charset="-78"/>
              </a:rPr>
            </a:br>
            <a:r>
              <a:rPr lang="en-GB" sz="6000" b="1" dirty="0">
                <a:cs typeface="Najaf" panose="00000700000000000000" pitchFamily="2" charset="-78"/>
              </a:rPr>
              <a:t/>
            </a:r>
            <a:br>
              <a:rPr lang="en-GB" sz="6000" b="1" dirty="0">
                <a:cs typeface="Najaf" panose="00000700000000000000" pitchFamily="2" charset="-78"/>
              </a:rPr>
            </a:br>
            <a:r>
              <a:rPr lang="en-US" sz="2800" b="1" dirty="0"/>
              <a:t>And on my behalf convey to them, now the best of the greetings &amp; </a:t>
            </a:r>
            <a:r>
              <a:rPr lang="en-US" sz="2800" b="1" dirty="0" err="1"/>
              <a:t>salam</a:t>
            </a:r>
            <a:r>
              <a:rPr lang="en-US" sz="2800" b="1" dirty="0" smtClean="0"/>
              <a:t>.</a:t>
            </a:r>
            <a:br>
              <a:rPr lang="en-US" sz="2800" b="1" dirty="0" smtClean="0"/>
            </a:br>
            <a:r>
              <a:rPr lang="en-US" sz="2800" b="1" dirty="0" smtClean="0"/>
              <a:t/>
            </a:r>
            <a:br>
              <a:rPr lang="en-US" sz="2800" b="1" dirty="0" smtClean="0"/>
            </a:br>
            <a:r>
              <a:rPr lang="ar-SA" sz="4000" b="1" dirty="0"/>
              <a:t>اور پہنچا ان سب کو اس وقت میرا بہترین درود اور آداب و سلام۔</a:t>
            </a:r>
            <a:endParaRPr lang="en-GB" sz="2400" b="1" dirty="0">
              <a:cs typeface="Najaf" panose="00000700000000000000" pitchFamily="2" charset="-78"/>
            </a:endParaRPr>
          </a:p>
        </p:txBody>
      </p:sp>
    </p:spTree>
    <p:extLst>
      <p:ext uri="{BB962C8B-B14F-4D97-AF65-F5344CB8AC3E}">
        <p14:creationId xmlns:p14="http://schemas.microsoft.com/office/powerpoint/2010/main" val="3302395173"/>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0438"/>
            <a:ext cx="8763000" cy="1470025"/>
          </a:xfrm>
          <a:extLst/>
        </p:spPr>
        <p:txBody>
          <a:bodyPr/>
          <a:lstStyle/>
          <a:p>
            <a:pPr rtl="1" eaLnBrk="1" hangingPunct="1">
              <a:lnSpc>
                <a:spcPts val="8000"/>
              </a:lnSpc>
              <a:defRPr/>
            </a:pPr>
            <a:r>
              <a:rPr lang="ar-SA" sz="6000" b="1" dirty="0">
                <a:cs typeface="Najaf" panose="00000700000000000000" pitchFamily="2" charset="-78"/>
              </a:rPr>
              <a:t>اَللَّهُمَّ صَلِّ </a:t>
            </a:r>
            <a:r>
              <a:rPr lang="ar-SA" sz="6000" b="1" dirty="0" err="1">
                <a:cs typeface="Najaf" panose="00000700000000000000" pitchFamily="2" charset="-78"/>
              </a:rPr>
              <a:t>عَلَىٰ</a:t>
            </a:r>
            <a:r>
              <a:rPr lang="ar-SA" sz="6000" b="1" dirty="0">
                <a:cs typeface="Najaf" panose="00000700000000000000" pitchFamily="2" charset="-78"/>
              </a:rPr>
              <a:t> مُحَمَّدٍ وَآلِ مُحَمَّدٍ</a:t>
            </a:r>
          </a:p>
        </p:txBody>
      </p:sp>
      <p:sp>
        <p:nvSpPr>
          <p:cNvPr id="12" name="Subtitle 4"/>
          <p:cNvSpPr>
            <a:spLocks noGrp="1"/>
          </p:cNvSpPr>
          <p:nvPr>
            <p:ph type="subTitle" idx="1"/>
          </p:nvPr>
        </p:nvSpPr>
        <p:spPr>
          <a:xfrm>
            <a:off x="228600" y="2514600"/>
            <a:ext cx="8686800" cy="1752600"/>
          </a:xfrm>
          <a:extLst/>
        </p:spPr>
        <p:txBody>
          <a:bodyPr/>
          <a:lstStyle/>
          <a:p>
            <a:pPr marL="342900" indent="-342900" eaLnBrk="1" hangingPunct="1">
              <a:defRPr/>
            </a:pPr>
            <a:r>
              <a:rPr lang="en-US" sz="3600" b="1" kern="1200" dirty="0">
                <a:ea typeface="MS Mincho" pitchFamily="49" charset="-128"/>
              </a:rPr>
              <a:t>O' Allah send Your blessings on Muhammad</a:t>
            </a:r>
          </a:p>
          <a:p>
            <a:pPr marL="342900" indent="-342900" eaLnBrk="1" hangingPunct="1">
              <a:defRPr/>
            </a:pPr>
            <a:r>
              <a:rPr lang="en-US" sz="3600" b="1" kern="1200" dirty="0">
                <a:ea typeface="MS Mincho" pitchFamily="49" charset="-128"/>
              </a:rPr>
              <a:t>and the family of Muhammad.</a:t>
            </a:r>
          </a:p>
        </p:txBody>
      </p:sp>
      <p:sp>
        <p:nvSpPr>
          <p:cNvPr id="84582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endParaRPr lang="fi-FI" sz="3200" b="1" i="1" dirty="0">
              <a:solidFill>
                <a:srgbClr val="000066"/>
              </a:solidFill>
              <a:ea typeface="MS Mincho" pitchFamily="49" charset="-128"/>
            </a:endParaRPr>
          </a:p>
          <a:p>
            <a:pPr algn="ctr" eaLnBrk="1" hangingPunct="1">
              <a:spcBef>
                <a:spcPct val="20000"/>
              </a:spcBef>
            </a:pPr>
            <a:endParaRPr lang="fi-FI" sz="3200" b="1" i="1" dirty="0">
              <a:solidFill>
                <a:srgbClr val="000066"/>
              </a:solidFill>
              <a:ea typeface="MS Mincho" pitchFamily="49" charset="-128"/>
            </a:endParaRPr>
          </a:p>
        </p:txBody>
      </p:sp>
      <p:sp>
        <p:nvSpPr>
          <p:cNvPr id="845829" name="Text Box 13"/>
          <p:cNvSpPr txBox="1">
            <a:spLocks noChangeArrowheads="1"/>
          </p:cNvSpPr>
          <p:nvPr/>
        </p:nvSpPr>
        <p:spPr bwMode="auto">
          <a:xfrm>
            <a:off x="0" y="0"/>
            <a:ext cx="9144000" cy="336550"/>
          </a:xfrm>
          <a:prstGeom prst="rect">
            <a:avLst/>
          </a:prstGeom>
          <a:noFill/>
          <a:ln>
            <a:noFill/>
          </a:ln>
          <a:effectLs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a:solidFill>
                  <a:srgbClr val="FFFF99"/>
                </a:solidFill>
                <a:latin typeface="Trebuchet MS" pitchFamily="34" charset="0"/>
              </a:rPr>
              <a:t> </a:t>
            </a:r>
          </a:p>
        </p:txBody>
      </p:sp>
      <p:sp>
        <p:nvSpPr>
          <p:cNvPr id="845830" name="Text Box 13"/>
          <p:cNvSpPr txBox="1">
            <a:spLocks noChangeAspect="1" noChangeArrowheads="1"/>
          </p:cNvSpPr>
          <p:nvPr/>
        </p:nvSpPr>
        <p:spPr bwMode="auto">
          <a:xfrm>
            <a:off x="5686425" y="0"/>
            <a:ext cx="3457575" cy="338138"/>
          </a:xfrm>
          <a:prstGeom prst="rect">
            <a:avLst/>
          </a:prstGeom>
          <a:noFill/>
          <a:ln>
            <a:noFill/>
          </a:ln>
          <a:effectLs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endParaRPr lang="ar-SA" sz="2800" b="1" dirty="0">
              <a:solidFill>
                <a:srgbClr val="FFFF99"/>
              </a:solidFill>
              <a:latin typeface="Attari_Quran" pitchFamily="2" charset="-78"/>
              <a:cs typeface="Attari_Quran" pitchFamily="2" charset="-78"/>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DE2DD-E59A-417C-830E-24E0F7255FED}"/>
              </a:ext>
            </a:extLst>
          </p:cNvPr>
          <p:cNvSpPr>
            <a:spLocks noGrp="1"/>
          </p:cNvSpPr>
          <p:nvPr>
            <p:ph type="title"/>
          </p:nvPr>
        </p:nvSpPr>
        <p:spPr>
          <a:xfrm flipV="1">
            <a:off x="466531" y="304800"/>
            <a:ext cx="8229600" cy="46038"/>
          </a:xfrm>
        </p:spPr>
        <p:txBody>
          <a:bodyPr/>
          <a:lstStyle/>
          <a:p>
            <a:endParaRPr lang="en-GB" dirty="0"/>
          </a:p>
        </p:txBody>
      </p:sp>
      <p:sp>
        <p:nvSpPr>
          <p:cNvPr id="3" name="Content Placeholder 2">
            <a:extLst>
              <a:ext uri="{FF2B5EF4-FFF2-40B4-BE49-F238E27FC236}">
                <a16:creationId xmlns:a16="http://schemas.microsoft.com/office/drawing/2014/main" id="{39E47F47-CE93-429C-9B5A-054C4AAAE613}"/>
              </a:ext>
            </a:extLst>
          </p:cNvPr>
          <p:cNvSpPr>
            <a:spLocks noGrp="1"/>
          </p:cNvSpPr>
          <p:nvPr>
            <p:ph idx="1"/>
          </p:nvPr>
        </p:nvSpPr>
        <p:spPr>
          <a:xfrm>
            <a:off x="457200" y="609600"/>
            <a:ext cx="8229600" cy="5851525"/>
          </a:xfrm>
        </p:spPr>
        <p:txBody>
          <a:bodyPr/>
          <a:lstStyle/>
          <a:p>
            <a:pPr marL="0" indent="0" algn="ctr" rtl="1">
              <a:buNone/>
            </a:pPr>
            <a:r>
              <a:rPr lang="ar-SA" sz="4800" b="1" dirty="0">
                <a:latin typeface="+mj-lt"/>
                <a:ea typeface="+mj-ea"/>
                <a:cs typeface="Najaf" panose="00000700000000000000" pitchFamily="2" charset="-78"/>
              </a:rPr>
              <a:t>اَللَّهُمَّ صَلِّ </a:t>
            </a:r>
            <a:r>
              <a:rPr lang="ar-SA" sz="4800" b="1" dirty="0" err="1">
                <a:latin typeface="+mj-lt"/>
                <a:ea typeface="+mj-ea"/>
                <a:cs typeface="Najaf" panose="00000700000000000000" pitchFamily="2" charset="-78"/>
              </a:rPr>
              <a:t>عَلَىٰ</a:t>
            </a:r>
            <a:r>
              <a:rPr lang="ar-SA" sz="4800" b="1" dirty="0">
                <a:latin typeface="+mj-lt"/>
                <a:ea typeface="+mj-ea"/>
                <a:cs typeface="Najaf" panose="00000700000000000000" pitchFamily="2" charset="-78"/>
              </a:rPr>
              <a:t> </a:t>
            </a:r>
            <a:r>
              <a:rPr lang="ar-SA" sz="4800" b="1" dirty="0" err="1">
                <a:latin typeface="+mj-lt"/>
                <a:ea typeface="+mj-ea"/>
                <a:cs typeface="Najaf" panose="00000700000000000000" pitchFamily="2" charset="-78"/>
              </a:rPr>
              <a:t>ٱلصِّدِّيقَةِ</a:t>
            </a:r>
            <a:r>
              <a:rPr lang="ar-SA" sz="4800" b="1" dirty="0">
                <a:latin typeface="+mj-lt"/>
                <a:ea typeface="+mj-ea"/>
                <a:cs typeface="Najaf" panose="00000700000000000000" pitchFamily="2" charset="-78"/>
              </a:rPr>
              <a:t> فَاطِمَةَ </a:t>
            </a:r>
            <a:r>
              <a:rPr lang="ar-SA" sz="4800" b="1" dirty="0" err="1">
                <a:latin typeface="+mj-lt"/>
                <a:ea typeface="+mj-ea"/>
                <a:cs typeface="Najaf" panose="00000700000000000000" pitchFamily="2" charset="-78"/>
              </a:rPr>
              <a:t>ٱلزَّكِيَّةِ</a:t>
            </a:r>
            <a:r>
              <a:rPr lang="en-GB" sz="4800" b="1" dirty="0">
                <a:latin typeface="+mj-lt"/>
                <a:ea typeface="+mj-ea"/>
                <a:cs typeface="Najaf" panose="00000700000000000000" pitchFamily="2" charset="-78"/>
              </a:rPr>
              <a:t> </a:t>
            </a:r>
            <a:r>
              <a:rPr lang="ar-SA" sz="4800" b="1" dirty="0">
                <a:latin typeface="+mj-lt"/>
                <a:ea typeface="+mj-ea"/>
                <a:cs typeface="Najaf" panose="00000700000000000000" pitchFamily="2" charset="-78"/>
              </a:rPr>
              <a:t>حَبِيبَةِ حَبِيبِكَ وَنَبِيِّكَ</a:t>
            </a:r>
            <a:r>
              <a:rPr lang="en-GB" sz="4800" b="1" dirty="0">
                <a:latin typeface="+mj-lt"/>
                <a:ea typeface="+mj-ea"/>
                <a:cs typeface="Najaf" panose="00000700000000000000" pitchFamily="2" charset="-78"/>
              </a:rPr>
              <a:t> </a:t>
            </a:r>
          </a:p>
          <a:p>
            <a:pPr marL="0" indent="0" algn="ctr" rtl="1">
              <a:buNone/>
            </a:pPr>
            <a:r>
              <a:rPr lang="en-US" b="1" dirty="0" smtClean="0"/>
              <a:t>O </a:t>
            </a:r>
            <a:r>
              <a:rPr lang="en-US" b="1" dirty="0"/>
              <a:t>Allah, send salutations on the truthful (</a:t>
            </a:r>
            <a:r>
              <a:rPr lang="en-US" b="1" dirty="0" err="1"/>
              <a:t>Siddiqah</a:t>
            </a:r>
            <a:r>
              <a:rPr lang="en-US" b="1" dirty="0"/>
              <a:t>), Fatimah and Purified (</a:t>
            </a:r>
            <a:r>
              <a:rPr lang="en-US" b="1" dirty="0" err="1"/>
              <a:t>Zakiyah</a:t>
            </a:r>
            <a:r>
              <a:rPr lang="en-US" b="1" dirty="0"/>
              <a:t>) beloved of Your beloved and Your </a:t>
            </a:r>
            <a:r>
              <a:rPr lang="en-US" b="1" dirty="0" smtClean="0"/>
              <a:t>Messenger</a:t>
            </a:r>
          </a:p>
          <a:p>
            <a:pPr marL="0" indent="0" algn="ctr" rtl="1">
              <a:buNone/>
            </a:pPr>
            <a:r>
              <a:rPr lang="ar-SA" sz="2800" dirty="0"/>
              <a:t/>
            </a:r>
            <a:br>
              <a:rPr lang="ar-SA" sz="2800" dirty="0"/>
            </a:br>
            <a:r>
              <a:rPr lang="ar-SA" sz="3600" b="1" dirty="0"/>
              <a:t>اے معبود درود بھیج صدیقہ کائنات سیدہ فاطمہ﴿س﴾ پر جو پاکیزہ ہیں تیرے پیغمبر(ص) اور تیرے محبوب کی پیاری بیٹی ہیںاور تیرے محبوب</a:t>
            </a:r>
            <a:endParaRPr lang="en-US" b="1" dirty="0" smtClean="0"/>
          </a:p>
          <a:p>
            <a:pPr marL="0" indent="0" algn="ctr" rtl="1">
              <a:buNone/>
            </a:pPr>
            <a:endParaRPr lang="en-GB" sz="2800" b="1" dirty="0">
              <a:latin typeface="+mj-lt"/>
              <a:ea typeface="+mj-ea"/>
              <a:cs typeface="Najaf" panose="00000700000000000000" pitchFamily="2" charset="-78"/>
            </a:endParaRPr>
          </a:p>
          <a:p>
            <a:pPr marL="0" indent="0" algn="ctr">
              <a:buNone/>
            </a:pPr>
            <a:endParaRPr lang="en-GB" b="1" dirty="0"/>
          </a:p>
          <a:p>
            <a:pPr marL="0" indent="0" algn="ctr">
              <a:buNone/>
            </a:pPr>
            <a:endParaRPr lang="en-GB" b="1" dirty="0"/>
          </a:p>
          <a:p>
            <a:pPr marL="0" indent="0" algn="ctr">
              <a:buNone/>
            </a:pPr>
            <a:endParaRPr lang="en-GB" b="1" dirty="0"/>
          </a:p>
          <a:p>
            <a:pPr marL="0" indent="0" algn="ctr">
              <a:buNone/>
            </a:pPr>
            <a:endParaRPr lang="en-GB" dirty="0"/>
          </a:p>
        </p:txBody>
      </p:sp>
    </p:spTree>
    <p:extLst>
      <p:ext uri="{BB962C8B-B14F-4D97-AF65-F5344CB8AC3E}">
        <p14:creationId xmlns:p14="http://schemas.microsoft.com/office/powerpoint/2010/main" val="2460821981"/>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4B920C1-212A-4583-B6BD-B99380352BC2}"/>
              </a:ext>
            </a:extLst>
          </p:cNvPr>
          <p:cNvSpPr>
            <a:spLocks noGrp="1"/>
          </p:cNvSpPr>
          <p:nvPr>
            <p:ph type="title"/>
          </p:nvPr>
        </p:nvSpPr>
        <p:spPr>
          <a:xfrm>
            <a:off x="457200" y="549420"/>
            <a:ext cx="8229600" cy="6278562"/>
          </a:xfrm>
        </p:spPr>
        <p:txBody>
          <a:bodyPr/>
          <a:lstStyle/>
          <a:p>
            <a:pPr rtl="1"/>
            <a:r>
              <a:rPr lang="ar-SA" sz="4800" b="1" dirty="0" err="1">
                <a:cs typeface="Najaf" panose="00000700000000000000" pitchFamily="2" charset="-78"/>
              </a:rPr>
              <a:t>وَامِّ</a:t>
            </a:r>
            <a:r>
              <a:rPr lang="ar-SA" sz="4800" b="1" dirty="0">
                <a:cs typeface="Najaf" panose="00000700000000000000" pitchFamily="2" charset="-78"/>
              </a:rPr>
              <a:t> </a:t>
            </a:r>
            <a:r>
              <a:rPr lang="ar-SA" sz="4800" b="1" dirty="0" err="1">
                <a:cs typeface="Najaf" panose="00000700000000000000" pitchFamily="2" charset="-78"/>
              </a:rPr>
              <a:t>احِبَّائِكَ</a:t>
            </a:r>
            <a:r>
              <a:rPr lang="ar-SA" sz="4800" b="1" dirty="0">
                <a:cs typeface="Najaf" panose="00000700000000000000" pitchFamily="2" charset="-78"/>
              </a:rPr>
              <a:t> </a:t>
            </a:r>
            <a:r>
              <a:rPr lang="ar-SA" sz="4800" b="1" dirty="0" err="1">
                <a:cs typeface="Najaf" panose="00000700000000000000" pitchFamily="2" charset="-78"/>
              </a:rPr>
              <a:t>وَاصْفِيَائِكَ</a:t>
            </a:r>
            <a:r>
              <a:rPr lang="en-GB" sz="4800" b="1" dirty="0">
                <a:cs typeface="Najaf" panose="00000700000000000000" pitchFamily="2" charset="-78"/>
              </a:rPr>
              <a:t> </a:t>
            </a:r>
            <a:r>
              <a:rPr lang="ar-SA" sz="4800" b="1" dirty="0" err="1">
                <a:cs typeface="Najaf" panose="00000700000000000000" pitchFamily="2" charset="-78"/>
              </a:rPr>
              <a:t>ٱلَّتِي</a:t>
            </a:r>
            <a:r>
              <a:rPr lang="ar-SA" sz="4800" b="1" dirty="0">
                <a:cs typeface="Najaf" panose="00000700000000000000" pitchFamily="2" charset="-78"/>
              </a:rPr>
              <a:t> </a:t>
            </a:r>
            <a:r>
              <a:rPr lang="ar-SA" sz="4800" b="1" dirty="0" err="1">
                <a:cs typeface="Najaf" panose="00000700000000000000" pitchFamily="2" charset="-78"/>
              </a:rPr>
              <a:t>ٱنْتَجَبْتَهَا</a:t>
            </a:r>
            <a:r>
              <a:rPr lang="ar-SA" sz="4800" b="1" dirty="0">
                <a:cs typeface="Najaf" panose="00000700000000000000" pitchFamily="2" charset="-78"/>
              </a:rPr>
              <a:t> وَفَضَّلْتَهَا</a:t>
            </a:r>
            <a:r>
              <a:rPr lang="en-GB" sz="6000" b="1" dirty="0">
                <a:cs typeface="Najaf" panose="00000700000000000000" pitchFamily="2" charset="-78"/>
              </a:rPr>
              <a:t/>
            </a:r>
            <a:br>
              <a:rPr lang="en-GB" sz="6000" b="1" dirty="0">
                <a:cs typeface="Najaf" panose="00000700000000000000" pitchFamily="2" charset="-78"/>
              </a:rPr>
            </a:br>
            <a:r>
              <a:rPr lang="en-GB" sz="6000" b="1" dirty="0" smtClean="0">
                <a:cs typeface="Najaf" panose="00000700000000000000" pitchFamily="2" charset="-78"/>
              </a:rPr>
              <a:t/>
            </a:r>
            <a:br>
              <a:rPr lang="en-GB" sz="6000" b="1" dirty="0" smtClean="0">
                <a:cs typeface="Najaf" panose="00000700000000000000" pitchFamily="2" charset="-78"/>
              </a:rPr>
            </a:br>
            <a:r>
              <a:rPr lang="en-US" sz="3200" b="1" dirty="0" smtClean="0"/>
              <a:t>and </a:t>
            </a:r>
            <a:r>
              <a:rPr lang="en-US" sz="3200" b="1" dirty="0"/>
              <a:t>the mother of Your beloved and the chosen</a:t>
            </a:r>
            <a:r>
              <a:rPr lang="en-GB" sz="3200" b="1" dirty="0"/>
              <a:t> Whom You chose &amp; </a:t>
            </a:r>
            <a:r>
              <a:rPr lang="en-GB" sz="3200" b="1" dirty="0" smtClean="0"/>
              <a:t>favoured</a:t>
            </a:r>
            <a:br>
              <a:rPr lang="en-GB" sz="3200" b="1" dirty="0" smtClean="0"/>
            </a:br>
            <a:r>
              <a:rPr lang="en-GB" sz="3200" b="1" dirty="0" smtClean="0"/>
              <a:t/>
            </a:r>
            <a:br>
              <a:rPr lang="en-GB" sz="3200" b="1" dirty="0" smtClean="0"/>
            </a:br>
            <a:r>
              <a:rPr lang="ar-SA" sz="4000" b="1" dirty="0"/>
              <a:t>اور برگزیدوں کی والدہ ہیں وہی بی بی﴿س﴾ جہانوں کی عورتوں میں سے جنکو تو نے چن لیا عظمت دی اور پسندیدہ بنایا اے معبود</a:t>
            </a:r>
            <a:r>
              <a:rPr lang="en-GB" sz="3200" b="1" dirty="0">
                <a:cs typeface="Najaf" panose="00000700000000000000" pitchFamily="2" charset="-78"/>
              </a:rPr>
              <a:t/>
            </a:r>
            <a:br>
              <a:rPr lang="en-GB" sz="3200" b="1" dirty="0">
                <a:cs typeface="Najaf" panose="00000700000000000000" pitchFamily="2" charset="-78"/>
              </a:rPr>
            </a:br>
            <a:endParaRPr lang="en-GB" sz="2800" dirty="0">
              <a:cs typeface="Najaf" panose="00000700000000000000" pitchFamily="2" charset="-78"/>
            </a:endParaRPr>
          </a:p>
        </p:txBody>
      </p:sp>
    </p:spTree>
    <p:extLst>
      <p:ext uri="{BB962C8B-B14F-4D97-AF65-F5344CB8AC3E}">
        <p14:creationId xmlns:p14="http://schemas.microsoft.com/office/powerpoint/2010/main" val="3109026090"/>
      </p:ext>
    </p:extLst>
  </p:cSld>
  <p:clrMapOvr>
    <a:overrideClrMapping bg1="lt1" tx1="dk1" bg2="lt2" tx2="dk2" accent1="accent1" accent2="accent2" accent3="accent3" accent4="accent4" accent5="accent5" accent6="accent6" hlink="hlink" folHlink="folHlink"/>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47B5F-B906-4D76-98CB-FC250C5A4B0C}"/>
              </a:ext>
            </a:extLst>
          </p:cNvPr>
          <p:cNvSpPr>
            <a:spLocks noGrp="1"/>
          </p:cNvSpPr>
          <p:nvPr>
            <p:ph type="title"/>
          </p:nvPr>
        </p:nvSpPr>
        <p:spPr>
          <a:xfrm>
            <a:off x="457200" y="2819400"/>
            <a:ext cx="8229600" cy="1143000"/>
          </a:xfrm>
        </p:spPr>
        <p:txBody>
          <a:bodyPr/>
          <a:lstStyle/>
          <a:p>
            <a:pPr rtl="1"/>
            <a:r>
              <a:rPr lang="ar-SA" sz="4800" b="1" dirty="0" err="1">
                <a:cs typeface="Najaf" panose="00000700000000000000" pitchFamily="2" charset="-78"/>
              </a:rPr>
              <a:t>وَٱخْتَرْتَهَا</a:t>
            </a:r>
            <a:r>
              <a:rPr lang="ar-SA" sz="4800" b="1" dirty="0"/>
              <a:t> </a:t>
            </a:r>
            <a:r>
              <a:rPr lang="ar-SA" sz="4800" b="1" dirty="0" err="1">
                <a:cs typeface="Najaf" panose="00000700000000000000" pitchFamily="2" charset="-78"/>
              </a:rPr>
              <a:t>عَلَىٰ</a:t>
            </a:r>
            <a:r>
              <a:rPr lang="ar-SA" sz="4800" b="1" dirty="0"/>
              <a:t> </a:t>
            </a:r>
            <a:r>
              <a:rPr lang="ar-SA" sz="4800" b="1" dirty="0">
                <a:cs typeface="Najaf" panose="00000700000000000000" pitchFamily="2" charset="-78"/>
              </a:rPr>
              <a:t>نِسَاءِ</a:t>
            </a:r>
            <a:r>
              <a:rPr lang="ar-SA" sz="4800" b="1" dirty="0"/>
              <a:t> </a:t>
            </a:r>
            <a:r>
              <a:rPr lang="ar-SA" sz="4800" b="1" dirty="0">
                <a:cs typeface="Najaf" panose="00000700000000000000" pitchFamily="2" charset="-78"/>
              </a:rPr>
              <a:t>ٱلْعَالَمِينَ</a:t>
            </a:r>
            <a:r>
              <a:rPr lang="en-GB" sz="4800" b="1" dirty="0">
                <a:cs typeface="Najaf" panose="00000700000000000000" pitchFamily="2" charset="-78"/>
              </a:rPr>
              <a:t> </a:t>
            </a:r>
            <a:r>
              <a:rPr lang="ar-SA" sz="4800" b="1" dirty="0">
                <a:cs typeface="Najaf" panose="00000700000000000000" pitchFamily="2" charset="-78"/>
              </a:rPr>
              <a:t>اَللَّهُمَّ</a:t>
            </a:r>
            <a:r>
              <a:rPr lang="ar-SA" sz="4800" b="1" dirty="0">
                <a:solidFill>
                  <a:srgbClr val="000000"/>
                </a:solidFill>
                <a:latin typeface="Transliteration Times New Roman"/>
                <a:cs typeface="Najaf" panose="00000700000000000000" pitchFamily="2" charset="-78"/>
              </a:rPr>
              <a:t> </a:t>
            </a:r>
            <a:r>
              <a:rPr lang="ar-SA" sz="4800" b="1" dirty="0">
                <a:cs typeface="Najaf" panose="00000700000000000000" pitchFamily="2" charset="-78"/>
              </a:rPr>
              <a:t>كُنِ</a:t>
            </a:r>
            <a:r>
              <a:rPr lang="ar-SA" sz="4800" b="1" dirty="0">
                <a:solidFill>
                  <a:srgbClr val="000000"/>
                </a:solidFill>
                <a:latin typeface="Transliteration Times New Roman"/>
                <a:cs typeface="Najaf" panose="00000700000000000000" pitchFamily="2" charset="-78"/>
              </a:rPr>
              <a:t> </a:t>
            </a:r>
            <a:r>
              <a:rPr lang="ar-SA" sz="4800" b="1" dirty="0" err="1">
                <a:cs typeface="Najaf" panose="00000700000000000000" pitchFamily="2" charset="-78"/>
              </a:rPr>
              <a:t>ٱلطَّالِبَ</a:t>
            </a:r>
            <a:r>
              <a:rPr lang="ar-SA" sz="4800" b="1" dirty="0">
                <a:solidFill>
                  <a:srgbClr val="000000"/>
                </a:solidFill>
                <a:latin typeface="Transliteration Times New Roman"/>
                <a:cs typeface="Najaf" panose="00000700000000000000" pitchFamily="2" charset="-78"/>
              </a:rPr>
              <a:t> </a:t>
            </a:r>
            <a:r>
              <a:rPr lang="ar-SA" sz="4800" b="1" dirty="0">
                <a:cs typeface="Najaf" panose="00000700000000000000" pitchFamily="2" charset="-78"/>
              </a:rPr>
              <a:t>لَهَا</a:t>
            </a:r>
            <a:r>
              <a:rPr lang="ar-SA" sz="4800" b="1" dirty="0">
                <a:solidFill>
                  <a:srgbClr val="000000"/>
                </a:solidFill>
                <a:latin typeface="Transliteration Times New Roman"/>
                <a:cs typeface="Najaf" panose="00000700000000000000" pitchFamily="2" charset="-78"/>
              </a:rPr>
              <a:t> </a:t>
            </a:r>
            <a:r>
              <a:rPr lang="ar-SA" sz="4800" b="1" dirty="0">
                <a:cs typeface="Najaf" panose="00000700000000000000" pitchFamily="2" charset="-78"/>
              </a:rPr>
              <a:t>مِمَّنْ</a:t>
            </a:r>
            <a:r>
              <a:rPr lang="ar-SA" sz="4800" b="1" dirty="0">
                <a:solidFill>
                  <a:srgbClr val="000000"/>
                </a:solidFill>
                <a:latin typeface="Transliteration Times New Roman"/>
                <a:cs typeface="Najaf" panose="00000700000000000000" pitchFamily="2" charset="-78"/>
              </a:rPr>
              <a:t> </a:t>
            </a:r>
            <a:r>
              <a:rPr lang="ar-SA" sz="4800" b="1" dirty="0">
                <a:cs typeface="Najaf" panose="00000700000000000000" pitchFamily="2" charset="-78"/>
              </a:rPr>
              <a:t>ظَلَمَهَا</a:t>
            </a:r>
            <a:r>
              <a:rPr lang="en-GB" sz="4800" b="1" dirty="0">
                <a:solidFill>
                  <a:srgbClr val="000000"/>
                </a:solidFill>
                <a:latin typeface="Transliteration Times New Roman"/>
                <a:cs typeface="Najaf" panose="00000700000000000000" pitchFamily="2" charset="-78"/>
              </a:rPr>
              <a:t> </a:t>
            </a:r>
            <a:r>
              <a:rPr lang="ar-SA" sz="4800" b="1" dirty="0" err="1">
                <a:cs typeface="Najaf" panose="00000700000000000000" pitchFamily="2" charset="-78"/>
              </a:rPr>
              <a:t>وَٱسْتَخَفَّ</a:t>
            </a:r>
            <a:r>
              <a:rPr lang="ar-SA" sz="4800" b="1" dirty="0">
                <a:solidFill>
                  <a:srgbClr val="000000"/>
                </a:solidFill>
                <a:latin typeface="Transliteration Times New Roman"/>
                <a:cs typeface="Najaf" panose="00000700000000000000" pitchFamily="2" charset="-78"/>
              </a:rPr>
              <a:t> </a:t>
            </a:r>
            <a:r>
              <a:rPr lang="ar-SA" sz="4800" b="1" dirty="0">
                <a:cs typeface="Najaf" panose="00000700000000000000" pitchFamily="2" charset="-78"/>
              </a:rPr>
              <a:t>بِحَقِّهَا</a:t>
            </a:r>
            <a:r>
              <a:rPr lang="en-GB" sz="4800" b="1" dirty="0">
                <a:solidFill>
                  <a:srgbClr val="000000"/>
                </a:solidFill>
                <a:latin typeface="Transliteration Times New Roman"/>
                <a:cs typeface="Najaf" panose="00000700000000000000" pitchFamily="2" charset="-78"/>
              </a:rPr>
              <a:t> </a:t>
            </a:r>
            <a:r>
              <a:rPr lang="en-GB" sz="4800" b="1" dirty="0"/>
              <a:t> </a:t>
            </a:r>
            <a:r>
              <a:rPr lang="en-GB" sz="6000" b="1" dirty="0"/>
              <a:t/>
            </a:r>
            <a:br>
              <a:rPr lang="en-GB" sz="6000" b="1" dirty="0"/>
            </a:br>
            <a:r>
              <a:rPr lang="en-GB" sz="6000" b="1" dirty="0" smtClean="0"/>
              <a:t/>
            </a:r>
            <a:br>
              <a:rPr lang="en-GB" sz="6000" b="1" dirty="0" smtClean="0"/>
            </a:br>
            <a:r>
              <a:rPr lang="en-US" sz="2800" b="1" dirty="0" smtClean="0"/>
              <a:t>and </a:t>
            </a:r>
            <a:r>
              <a:rPr lang="en-US" sz="2800" b="1" dirty="0"/>
              <a:t>You selected her over the worlds women. O Allah ! Behold him who oppressed her </a:t>
            </a:r>
            <a:r>
              <a:rPr lang="en-GB" sz="2800" b="1" dirty="0"/>
              <a:t>and belittled her right</a:t>
            </a:r>
            <a:r>
              <a:rPr lang="en-GB" sz="2800" b="1" dirty="0" smtClean="0"/>
              <a:t>.</a:t>
            </a:r>
            <a:br>
              <a:rPr lang="en-GB" sz="2800" b="1" dirty="0" smtClean="0"/>
            </a:br>
            <a:r>
              <a:rPr lang="en-GB" sz="2800" b="1" dirty="0" smtClean="0"/>
              <a:t/>
            </a:r>
            <a:br>
              <a:rPr lang="en-GB" sz="2800" b="1" dirty="0" smtClean="0"/>
            </a:br>
            <a:r>
              <a:rPr lang="ar-SA" sz="3600" b="1" dirty="0"/>
              <a:t>جنہوں نے ان پر ظلم ڈھایا ان سے بدلہ لے اور انکے حق کی پرواہ نہ کی ان سے بدلہ </a:t>
            </a:r>
            <a:r>
              <a:rPr lang="ar-SA" sz="3600" b="1" dirty="0" smtClean="0"/>
              <a:t>لے</a:t>
            </a:r>
            <a:endParaRPr lang="en-GB" sz="2800" b="1" dirty="0"/>
          </a:p>
        </p:txBody>
      </p:sp>
    </p:spTree>
    <p:extLst>
      <p:ext uri="{BB962C8B-B14F-4D97-AF65-F5344CB8AC3E}">
        <p14:creationId xmlns:p14="http://schemas.microsoft.com/office/powerpoint/2010/main" val="3348959473"/>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81E25-9C1F-4B0D-B77A-CAEE630DCE50}"/>
              </a:ext>
            </a:extLst>
          </p:cNvPr>
          <p:cNvSpPr>
            <a:spLocks noGrp="1"/>
          </p:cNvSpPr>
          <p:nvPr>
            <p:ph type="title"/>
          </p:nvPr>
        </p:nvSpPr>
        <p:spPr>
          <a:xfrm>
            <a:off x="609600" y="2667000"/>
            <a:ext cx="8229600" cy="1143000"/>
          </a:xfrm>
        </p:spPr>
        <p:txBody>
          <a:bodyPr/>
          <a:lstStyle/>
          <a:p>
            <a:pPr rtl="1"/>
            <a:r>
              <a:rPr lang="ar-SA" sz="6000" b="1" dirty="0">
                <a:cs typeface="Najaf" panose="00000700000000000000" pitchFamily="2" charset="-78"/>
              </a:rPr>
              <a:t>وَكُنِ</a:t>
            </a:r>
            <a:r>
              <a:rPr lang="ar-SA" sz="6000" b="1" dirty="0">
                <a:solidFill>
                  <a:srgbClr val="000000"/>
                </a:solidFill>
                <a:latin typeface="Transliteration Times New Roman"/>
                <a:cs typeface="Najaf" panose="00000700000000000000" pitchFamily="2" charset="-78"/>
              </a:rPr>
              <a:t> </a:t>
            </a:r>
            <a:r>
              <a:rPr lang="ar-SA" sz="6000" b="1" dirty="0" err="1">
                <a:cs typeface="Najaf" panose="00000700000000000000" pitchFamily="2" charset="-78"/>
              </a:rPr>
              <a:t>ٱلثَّائِرَ</a:t>
            </a:r>
            <a:r>
              <a:rPr lang="ar-SA" sz="6000" b="1" dirty="0">
                <a:solidFill>
                  <a:srgbClr val="000000"/>
                </a:solidFill>
                <a:latin typeface="Transliteration Times New Roman"/>
                <a:cs typeface="Najaf" panose="00000700000000000000" pitchFamily="2" charset="-78"/>
              </a:rPr>
              <a:t> </a:t>
            </a:r>
            <a:r>
              <a:rPr lang="ar-SA" sz="6000" b="1" dirty="0" err="1">
                <a:cs typeface="Najaf" panose="00000700000000000000" pitchFamily="2" charset="-78"/>
              </a:rPr>
              <a:t>ٱللَّهُمَّ</a:t>
            </a:r>
            <a:r>
              <a:rPr lang="ar-SA" sz="6000" b="1" dirty="0">
                <a:solidFill>
                  <a:srgbClr val="000000"/>
                </a:solidFill>
                <a:latin typeface="Transliteration Times New Roman"/>
                <a:cs typeface="Najaf" panose="00000700000000000000" pitchFamily="2" charset="-78"/>
              </a:rPr>
              <a:t> </a:t>
            </a:r>
            <a:r>
              <a:rPr lang="ar-SA" sz="6000" b="1" dirty="0">
                <a:cs typeface="Najaf" panose="00000700000000000000" pitchFamily="2" charset="-78"/>
              </a:rPr>
              <a:t>بِدَمِ </a:t>
            </a:r>
            <a:r>
              <a:rPr lang="ar-SA" sz="6000" b="1" dirty="0" err="1">
                <a:cs typeface="Najaf" panose="00000700000000000000" pitchFamily="2" charset="-78"/>
              </a:rPr>
              <a:t>اوْلاَدِهَا</a:t>
            </a:r>
            <a:r>
              <a:rPr lang="en-GB" sz="6000" b="1" dirty="0">
                <a:cs typeface="Najaf" panose="00000700000000000000" pitchFamily="2" charset="-78"/>
              </a:rPr>
              <a:t/>
            </a:r>
            <a:br>
              <a:rPr lang="en-GB" sz="6000" b="1" dirty="0">
                <a:cs typeface="Najaf" panose="00000700000000000000" pitchFamily="2" charset="-78"/>
              </a:rPr>
            </a:br>
            <a:r>
              <a:rPr lang="en-GB" sz="6000" b="1" dirty="0">
                <a:cs typeface="Najaf" panose="00000700000000000000" pitchFamily="2" charset="-78"/>
              </a:rPr>
              <a:t/>
            </a:r>
            <a:br>
              <a:rPr lang="en-GB" sz="6000" b="1" dirty="0">
                <a:cs typeface="Najaf" panose="00000700000000000000" pitchFamily="2" charset="-78"/>
              </a:rPr>
            </a:br>
            <a:r>
              <a:rPr lang="en-US" sz="3600" b="1" dirty="0"/>
              <a:t>O Allah! And avenge the blood of her children.</a:t>
            </a:r>
            <a:r>
              <a:rPr lang="en-GB" sz="3600" b="1" dirty="0">
                <a:cs typeface="Najaf" panose="00000700000000000000" pitchFamily="2" charset="-78"/>
              </a:rPr>
              <a:t> </a:t>
            </a:r>
            <a:r>
              <a:rPr lang="en-GB" sz="3600" b="1" dirty="0" smtClean="0">
                <a:cs typeface="Najaf" panose="00000700000000000000" pitchFamily="2" charset="-78"/>
              </a:rPr>
              <a:t/>
            </a:r>
            <a:br>
              <a:rPr lang="en-GB" sz="3600" b="1" dirty="0" smtClean="0">
                <a:cs typeface="Najaf" panose="00000700000000000000" pitchFamily="2" charset="-78"/>
              </a:rPr>
            </a:br>
            <a:r>
              <a:rPr lang="en-GB" sz="3600" b="1" dirty="0" smtClean="0">
                <a:cs typeface="Najaf" panose="00000700000000000000" pitchFamily="2" charset="-78"/>
              </a:rPr>
              <a:t/>
            </a:r>
            <a:br>
              <a:rPr lang="en-GB" sz="3600" b="1" dirty="0" smtClean="0">
                <a:cs typeface="Najaf" panose="00000700000000000000" pitchFamily="2" charset="-78"/>
              </a:rPr>
            </a:br>
            <a:r>
              <a:rPr lang="ar-SA" sz="4000" b="1" dirty="0"/>
              <a:t>اور اے معبود انکی اولاد کے خون کا انتقام لے</a:t>
            </a:r>
            <a:r>
              <a:rPr lang="en-GB" sz="2400" b="1" dirty="0"/>
              <a:t/>
            </a:r>
            <a:br>
              <a:rPr lang="en-GB" sz="2400" b="1" dirty="0"/>
            </a:br>
            <a:endParaRPr lang="en-GB" sz="3600" b="1" dirty="0">
              <a:cs typeface="Najaf" panose="00000700000000000000" pitchFamily="2" charset="-78"/>
            </a:endParaRPr>
          </a:p>
        </p:txBody>
      </p:sp>
    </p:spTree>
    <p:extLst>
      <p:ext uri="{BB962C8B-B14F-4D97-AF65-F5344CB8AC3E}">
        <p14:creationId xmlns:p14="http://schemas.microsoft.com/office/powerpoint/2010/main" val="3312203173"/>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59FFF-A9E2-4741-9796-5FC6A368E4E0}"/>
              </a:ext>
            </a:extLst>
          </p:cNvPr>
          <p:cNvSpPr>
            <a:spLocks noGrp="1"/>
          </p:cNvSpPr>
          <p:nvPr>
            <p:ph type="title"/>
          </p:nvPr>
        </p:nvSpPr>
        <p:spPr>
          <a:xfrm>
            <a:off x="609600" y="2971800"/>
            <a:ext cx="8229600" cy="1143000"/>
          </a:xfrm>
        </p:spPr>
        <p:txBody>
          <a:bodyPr/>
          <a:lstStyle/>
          <a:p>
            <a:pPr rtl="1"/>
            <a:r>
              <a:rPr lang="ar-SA" b="1" dirty="0">
                <a:cs typeface="Najaf" panose="00000700000000000000" pitchFamily="2" charset="-78"/>
              </a:rPr>
              <a:t>اَل</a:t>
            </a:r>
            <a:r>
              <a:rPr lang="ar-SA" sz="4000" b="1" dirty="0">
                <a:cs typeface="Najaf" panose="00000700000000000000" pitchFamily="2" charset="-78"/>
              </a:rPr>
              <a:t>لَّهُمَّ وَكَمَا جَعَلْتَهَا </a:t>
            </a:r>
            <a:r>
              <a:rPr lang="ar-SA" sz="4000" b="1" dirty="0" err="1">
                <a:cs typeface="Najaf" panose="00000700000000000000" pitchFamily="2" charset="-78"/>
              </a:rPr>
              <a:t>امَّ</a:t>
            </a:r>
            <a:r>
              <a:rPr lang="ar-SA" sz="4000" b="1" dirty="0">
                <a:cs typeface="Najaf" panose="00000700000000000000" pitchFamily="2" charset="-78"/>
              </a:rPr>
              <a:t> </a:t>
            </a:r>
            <a:r>
              <a:rPr lang="ar-SA" sz="4000" b="1" dirty="0" err="1">
                <a:cs typeface="Najaf" panose="00000700000000000000" pitchFamily="2" charset="-78"/>
              </a:rPr>
              <a:t>ائِمَّةِ</a:t>
            </a:r>
            <a:r>
              <a:rPr lang="ar-SA" sz="4000" b="1" dirty="0">
                <a:cs typeface="Najaf" panose="00000700000000000000" pitchFamily="2" charset="-78"/>
              </a:rPr>
              <a:t> </a:t>
            </a:r>
            <a:r>
              <a:rPr lang="ar-SA" sz="4000" b="1" dirty="0" err="1">
                <a:cs typeface="Najaf" panose="00000700000000000000" pitchFamily="2" charset="-78"/>
              </a:rPr>
              <a:t>ٱلْهُدَىٰ</a:t>
            </a:r>
            <a:r>
              <a:rPr lang="en-GB" sz="4000" b="1" dirty="0">
                <a:cs typeface="Najaf" panose="00000700000000000000" pitchFamily="2" charset="-78"/>
              </a:rPr>
              <a:t> </a:t>
            </a:r>
            <a:r>
              <a:rPr lang="ar-SA" sz="4000" b="1" dirty="0">
                <a:cs typeface="Najaf" panose="00000700000000000000" pitchFamily="2" charset="-78"/>
              </a:rPr>
              <a:t>وَحَلِيلَةَ صَاحِبِ ٱللِّوَاءِ</a:t>
            </a:r>
            <a:r>
              <a:rPr lang="en-GB" sz="4000" b="1" dirty="0">
                <a:cs typeface="Najaf" panose="00000700000000000000" pitchFamily="2" charset="-78"/>
              </a:rPr>
              <a:t>  </a:t>
            </a:r>
            <a:r>
              <a:rPr lang="ar-SA" sz="4000" b="1" dirty="0" err="1">
                <a:cs typeface="Najaf" panose="00000700000000000000" pitchFamily="2" charset="-78"/>
              </a:rPr>
              <a:t>وَٱلْكَرِيمَةَ</a:t>
            </a:r>
            <a:r>
              <a:rPr lang="ar-SA" sz="4000" b="1" dirty="0">
                <a:cs typeface="Najaf" panose="00000700000000000000" pitchFamily="2" charset="-78"/>
              </a:rPr>
              <a:t> عِنْدَ </a:t>
            </a:r>
            <a:r>
              <a:rPr lang="ar-SA" sz="4000" b="1" dirty="0" err="1">
                <a:cs typeface="Najaf" panose="00000700000000000000" pitchFamily="2" charset="-78"/>
              </a:rPr>
              <a:t>ٱلْمَلَإِ</a:t>
            </a:r>
            <a:r>
              <a:rPr lang="ar-SA" sz="4000" b="1" dirty="0">
                <a:cs typeface="Najaf" panose="00000700000000000000" pitchFamily="2" charset="-78"/>
              </a:rPr>
              <a:t> </a:t>
            </a:r>
            <a:r>
              <a:rPr lang="ar-SA" sz="4000" b="1" dirty="0" err="1">
                <a:cs typeface="Najaf" panose="00000700000000000000" pitchFamily="2" charset="-78"/>
              </a:rPr>
              <a:t>ٱلاعْلَىٰ</a:t>
            </a:r>
            <a:r>
              <a:rPr lang="en-GB" sz="6000" b="1" dirty="0">
                <a:cs typeface="Najaf" panose="00000700000000000000" pitchFamily="2" charset="-78"/>
              </a:rPr>
              <a:t/>
            </a:r>
            <a:br>
              <a:rPr lang="en-GB" sz="6000" b="1" dirty="0">
                <a:cs typeface="Najaf" panose="00000700000000000000" pitchFamily="2" charset="-78"/>
              </a:rPr>
            </a:br>
            <a:r>
              <a:rPr lang="en-GB" sz="6000" b="1" dirty="0">
                <a:cs typeface="Najaf" panose="00000700000000000000" pitchFamily="2" charset="-78"/>
              </a:rPr>
              <a:t/>
            </a:r>
            <a:br>
              <a:rPr lang="en-GB" sz="6000" b="1" dirty="0">
                <a:cs typeface="Najaf" panose="00000700000000000000" pitchFamily="2" charset="-78"/>
              </a:rPr>
            </a:br>
            <a:r>
              <a:rPr lang="en-US" sz="2400" b="1" dirty="0" smtClean="0"/>
              <a:t>O </a:t>
            </a:r>
            <a:r>
              <a:rPr lang="en-US" sz="2400" b="1" dirty="0"/>
              <a:t>Allah, And as You have chosen her to be the mother of the Leaders(Imams) of Guidance, the associate of the Flag Bearer the most honored lady in the exalted assembly</a:t>
            </a:r>
            <a:r>
              <a:rPr lang="en-US" sz="2800" dirty="0" smtClean="0"/>
              <a:t>,</a:t>
            </a:r>
            <a:br>
              <a:rPr lang="en-US" sz="2800" dirty="0" smtClean="0"/>
            </a:br>
            <a:r>
              <a:rPr lang="ar-SA" sz="2800" dirty="0"/>
              <a:t/>
            </a:r>
            <a:br>
              <a:rPr lang="ar-SA" sz="2800" dirty="0"/>
            </a:br>
            <a:r>
              <a:rPr lang="ar-SA" sz="3600" b="1" dirty="0"/>
              <a:t>اور اے معبود جیسا کہ تو نے انکوبنایا ہدایت والے اماموں کی ماں پیغمبر(ص) کے علمبردار کی زوجہ محترمہ اور عالم بالاعرش و کرسی کے مقام میں</a:t>
            </a:r>
            <a:r>
              <a:rPr lang="en-GB" sz="2000" b="1" dirty="0" smtClean="0">
                <a:cs typeface="Najaf" panose="00000700000000000000" pitchFamily="2" charset="-78"/>
              </a:rPr>
              <a:t> </a:t>
            </a:r>
            <a:endParaRPr lang="en-GB" sz="2800" b="1" dirty="0">
              <a:cs typeface="Najaf" panose="00000700000000000000" pitchFamily="2" charset="-78"/>
            </a:endParaRPr>
          </a:p>
        </p:txBody>
      </p:sp>
    </p:spTree>
    <p:extLst>
      <p:ext uri="{BB962C8B-B14F-4D97-AF65-F5344CB8AC3E}">
        <p14:creationId xmlns:p14="http://schemas.microsoft.com/office/powerpoint/2010/main" val="2350516109"/>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7DD66-936A-483D-B8F3-52859F881793}"/>
              </a:ext>
            </a:extLst>
          </p:cNvPr>
          <p:cNvSpPr>
            <a:spLocks noGrp="1"/>
          </p:cNvSpPr>
          <p:nvPr>
            <p:ph type="title"/>
          </p:nvPr>
        </p:nvSpPr>
        <p:spPr>
          <a:xfrm>
            <a:off x="609600" y="2819400"/>
            <a:ext cx="8229600" cy="1143000"/>
          </a:xfrm>
        </p:spPr>
        <p:txBody>
          <a:bodyPr/>
          <a:lstStyle/>
          <a:p>
            <a:pPr rtl="1"/>
            <a:r>
              <a:rPr lang="ar-SA" sz="4800" b="1" dirty="0">
                <a:cs typeface="Najaf" panose="00000700000000000000" pitchFamily="2" charset="-78"/>
              </a:rPr>
              <a:t>فَصَلِّ عَلَيْهَا </a:t>
            </a:r>
            <a:r>
              <a:rPr lang="ar-SA" sz="4800" b="1" dirty="0" err="1">
                <a:cs typeface="Najaf" panose="00000700000000000000" pitchFamily="2" charset="-78"/>
              </a:rPr>
              <a:t>وَعَلَىٰ</a:t>
            </a:r>
            <a:r>
              <a:rPr lang="ar-SA" sz="4800" b="1" dirty="0">
                <a:cs typeface="Najaf" panose="00000700000000000000" pitchFamily="2" charset="-78"/>
              </a:rPr>
              <a:t> امِّهَا</a:t>
            </a:r>
            <a:r>
              <a:rPr lang="en-GB" sz="4800" b="1" dirty="0">
                <a:cs typeface="Najaf" panose="00000700000000000000" pitchFamily="2" charset="-78"/>
              </a:rPr>
              <a:t> </a:t>
            </a:r>
            <a:r>
              <a:rPr lang="ar-SA" sz="4800" b="1" dirty="0">
                <a:cs typeface="Najaf" panose="00000700000000000000" pitchFamily="2" charset="-78"/>
              </a:rPr>
              <a:t>صَلاَةً تُكَرِّمُ بِهَا وَجْهَ</a:t>
            </a:r>
            <a:r>
              <a:rPr lang="en-GB" sz="4800" b="1" dirty="0">
                <a:cs typeface="Najaf" panose="00000700000000000000" pitchFamily="2" charset="-78"/>
              </a:rPr>
              <a:t> </a:t>
            </a:r>
            <a:r>
              <a:rPr lang="ar-SA" sz="4800" b="1" dirty="0">
                <a:cs typeface="Najaf" panose="00000700000000000000" pitchFamily="2" charset="-78"/>
              </a:rPr>
              <a:t> </a:t>
            </a:r>
            <a:r>
              <a:rPr lang="ar-SA" sz="4800" b="1" dirty="0" err="1">
                <a:cs typeface="Najaf" panose="00000700000000000000" pitchFamily="2" charset="-78"/>
              </a:rPr>
              <a:t>ابِيهَا</a:t>
            </a:r>
            <a:r>
              <a:rPr lang="en-GB" sz="4800" b="1" dirty="0">
                <a:cs typeface="Najaf" panose="00000700000000000000" pitchFamily="2" charset="-78"/>
              </a:rPr>
              <a:t> </a:t>
            </a:r>
            <a:r>
              <a:rPr lang="ar-SA" sz="4800" b="1" dirty="0">
                <a:cs typeface="Najaf" panose="00000700000000000000" pitchFamily="2" charset="-78"/>
              </a:rPr>
              <a:t>مُحَمَّدٍ</a:t>
            </a:r>
            <a:r>
              <a:rPr lang="en-GB" sz="4800" b="1" dirty="0">
                <a:cs typeface="Najaf" panose="00000700000000000000" pitchFamily="2" charset="-78"/>
              </a:rPr>
              <a:t> </a:t>
            </a:r>
            <a:r>
              <a:rPr lang="en-GB" sz="6000" b="1" dirty="0">
                <a:cs typeface="Najaf" panose="00000700000000000000" pitchFamily="2" charset="-78"/>
              </a:rPr>
              <a:t/>
            </a:r>
            <a:br>
              <a:rPr lang="en-GB" sz="6000" b="1" dirty="0">
                <a:cs typeface="Najaf" panose="00000700000000000000" pitchFamily="2" charset="-78"/>
              </a:rPr>
            </a:br>
            <a:r>
              <a:rPr lang="en-GB" sz="6000" b="1" dirty="0">
                <a:cs typeface="Najaf" panose="00000700000000000000" pitchFamily="2" charset="-78"/>
              </a:rPr>
              <a:t/>
            </a:r>
            <a:br>
              <a:rPr lang="en-GB" sz="6000" b="1" dirty="0">
                <a:cs typeface="Najaf" panose="00000700000000000000" pitchFamily="2" charset="-78"/>
              </a:rPr>
            </a:br>
            <a:r>
              <a:rPr lang="en-US" sz="2800" b="1" dirty="0"/>
              <a:t>so send salutations on her and on her mother, a salutation by which her father, Muhammad (saws) is </a:t>
            </a:r>
            <a:r>
              <a:rPr lang="en-US" sz="2800" b="1" dirty="0" smtClean="0"/>
              <a:t>honored</a:t>
            </a:r>
            <a:br>
              <a:rPr lang="en-US" sz="2800" b="1" dirty="0" smtClean="0"/>
            </a:br>
            <a:r>
              <a:rPr lang="en-US" sz="2800" b="1" dirty="0" smtClean="0"/>
              <a:t/>
            </a:r>
            <a:br>
              <a:rPr lang="en-US" sz="2800" b="1" dirty="0" smtClean="0"/>
            </a:br>
            <a:r>
              <a:rPr lang="ar-SA" sz="3600" b="1" dirty="0"/>
              <a:t>عزت والی قرار دیا پس ان پر اور انکی والدہ﴿س﴾ پر رحمت فرما جس سے تیرے نبی محمد(ص)کا چہرہ مبارک چمک </a:t>
            </a:r>
            <a:r>
              <a:rPr lang="ar-SA" sz="3600" b="1" dirty="0" smtClean="0"/>
              <a:t>اٹھے</a:t>
            </a:r>
            <a:endParaRPr lang="en-GB" sz="2000" b="1" dirty="0">
              <a:cs typeface="Najaf" panose="00000700000000000000" pitchFamily="2" charset="-78"/>
            </a:endParaRPr>
          </a:p>
        </p:txBody>
      </p:sp>
    </p:spTree>
    <p:extLst>
      <p:ext uri="{BB962C8B-B14F-4D97-AF65-F5344CB8AC3E}">
        <p14:creationId xmlns:p14="http://schemas.microsoft.com/office/powerpoint/2010/main" val="3435365141"/>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1E580-C4E6-43FB-8C21-83B46425E7B9}"/>
              </a:ext>
            </a:extLst>
          </p:cNvPr>
          <p:cNvSpPr>
            <a:spLocks noGrp="1"/>
          </p:cNvSpPr>
          <p:nvPr>
            <p:ph type="title"/>
          </p:nvPr>
        </p:nvSpPr>
        <p:spPr>
          <a:xfrm>
            <a:off x="609600" y="4114800"/>
            <a:ext cx="8229600" cy="1143000"/>
          </a:xfrm>
        </p:spPr>
        <p:txBody>
          <a:bodyPr/>
          <a:lstStyle/>
          <a:p>
            <a:pPr rtl="1"/>
            <a:r>
              <a:rPr lang="ar-SA" sz="4800" b="1" dirty="0" err="1">
                <a:cs typeface="Najaf" panose="00000700000000000000" pitchFamily="2" charset="-78"/>
              </a:rPr>
              <a:t>صَلَّىٰ</a:t>
            </a:r>
            <a:r>
              <a:rPr lang="ar-SA" sz="4800" b="1" dirty="0">
                <a:cs typeface="Najaf" panose="00000700000000000000" pitchFamily="2" charset="-78"/>
              </a:rPr>
              <a:t> </a:t>
            </a:r>
            <a:r>
              <a:rPr lang="ar-SA" sz="4800" b="1" dirty="0" err="1">
                <a:cs typeface="Najaf" panose="00000700000000000000" pitchFamily="2" charset="-78"/>
              </a:rPr>
              <a:t>ٱللَّهُ</a:t>
            </a:r>
            <a:r>
              <a:rPr lang="ar-SA" sz="4800" b="1" dirty="0">
                <a:cs typeface="Najaf" panose="00000700000000000000" pitchFamily="2" charset="-78"/>
              </a:rPr>
              <a:t> عَلَيْهِ وَآلِهِ</a:t>
            </a:r>
            <a:r>
              <a:rPr lang="en-GB" sz="4800" b="1" dirty="0">
                <a:cs typeface="Najaf" panose="00000700000000000000" pitchFamily="2" charset="-78"/>
              </a:rPr>
              <a:t> </a:t>
            </a:r>
            <a:r>
              <a:rPr lang="ar-SA" sz="4800" b="1" dirty="0">
                <a:cs typeface="Najaf" panose="00000700000000000000" pitchFamily="2" charset="-78"/>
              </a:rPr>
              <a:t>وَتُقِرُّ بِهَا</a:t>
            </a:r>
            <a:r>
              <a:rPr lang="en-GB" sz="4800" b="1" dirty="0">
                <a:cs typeface="Najaf" panose="00000700000000000000" pitchFamily="2" charset="-78"/>
              </a:rPr>
              <a:t> </a:t>
            </a:r>
            <a:r>
              <a:rPr lang="ar-SA" sz="4800" b="1" dirty="0" smtClean="0">
                <a:cs typeface="Najaf" panose="00000700000000000000" pitchFamily="2" charset="-78"/>
              </a:rPr>
              <a:t>ا</a:t>
            </a:r>
            <a:r>
              <a:rPr lang="ar-SA" sz="4800" b="1" dirty="0">
                <a:cs typeface="Najaf" panose="00000700000000000000" pitchFamily="2" charset="-78"/>
              </a:rPr>
              <a:t>عْيُنَ ذُرِّيَّتِهَا</a:t>
            </a:r>
            <a:r>
              <a:rPr lang="en-GB" sz="4800" b="1" dirty="0">
                <a:cs typeface="Najaf" panose="00000700000000000000" pitchFamily="2" charset="-78"/>
              </a:rPr>
              <a:t> </a:t>
            </a:r>
            <a:r>
              <a:rPr lang="en-GB" sz="6000" b="1" dirty="0">
                <a:cs typeface="Najaf" panose="00000700000000000000" pitchFamily="2" charset="-78"/>
              </a:rPr>
              <a:t/>
            </a:r>
            <a:br>
              <a:rPr lang="en-GB" sz="6000" b="1" dirty="0">
                <a:cs typeface="Najaf" panose="00000700000000000000" pitchFamily="2" charset="-78"/>
              </a:rPr>
            </a:br>
            <a:r>
              <a:rPr lang="en-GB" sz="6000" b="1" dirty="0">
                <a:cs typeface="Najaf" panose="00000700000000000000" pitchFamily="2" charset="-78"/>
              </a:rPr>
              <a:t/>
            </a:r>
            <a:br>
              <a:rPr lang="en-GB" sz="6000" b="1" dirty="0">
                <a:cs typeface="Najaf" panose="00000700000000000000" pitchFamily="2" charset="-78"/>
              </a:rPr>
            </a:br>
            <a:r>
              <a:rPr lang="en-US" sz="2800" b="1" dirty="0"/>
              <a:t>Salutations of Allah be on him &amp; his progeny and by which the eyes of her progeny are </a:t>
            </a:r>
            <a:r>
              <a:rPr lang="en-US" sz="2800" b="1" dirty="0" smtClean="0"/>
              <a:t>comforted</a:t>
            </a:r>
            <a:br>
              <a:rPr lang="en-US" sz="2800" b="1" dirty="0" smtClean="0"/>
            </a:br>
            <a:r>
              <a:rPr lang="en-US" sz="2800" b="1" dirty="0" smtClean="0"/>
              <a:t/>
            </a:r>
            <a:br>
              <a:rPr lang="en-US" sz="2800" b="1" dirty="0" smtClean="0"/>
            </a:br>
            <a:r>
              <a:rPr lang="en-US" sz="2800" b="1" dirty="0" smtClean="0"/>
              <a:t> </a:t>
            </a:r>
            <a:r>
              <a:rPr lang="ar-SA" sz="4000" b="1" dirty="0"/>
              <a:t>اور ان بی بی﴿س</a:t>
            </a:r>
            <a:r>
              <a:rPr lang="ar-SA" sz="4000" b="1" dirty="0" smtClean="0"/>
              <a:t>}</a:t>
            </a:r>
            <a:r>
              <a:rPr lang="en-GB" sz="4000" b="1" dirty="0" smtClean="0"/>
              <a:t> </a:t>
            </a:r>
            <a:r>
              <a:rPr lang="ar-SA" sz="4000" b="1" dirty="0" smtClean="0"/>
              <a:t>کی </a:t>
            </a:r>
            <a:r>
              <a:rPr lang="ar-SA" sz="4000" b="1" dirty="0"/>
              <a:t>اولاد کی آنکھیں ٹھنڈی ہوں</a:t>
            </a:r>
            <a:r>
              <a:rPr lang="en-US" sz="2800" b="1" dirty="0" smtClean="0"/>
              <a:t/>
            </a:r>
            <a:br>
              <a:rPr lang="en-US" sz="2800" b="1" dirty="0" smtClean="0"/>
            </a:br>
            <a:r>
              <a:rPr lang="en-GB" sz="4800" b="1" dirty="0">
                <a:cs typeface="Najaf" panose="00000700000000000000" pitchFamily="2" charset="-78"/>
              </a:rPr>
              <a:t/>
            </a:r>
            <a:br>
              <a:rPr lang="en-GB" sz="4800" b="1" dirty="0">
                <a:cs typeface="Najaf" panose="00000700000000000000" pitchFamily="2" charset="-78"/>
              </a:rPr>
            </a:br>
            <a:r>
              <a:rPr lang="en-GB" sz="4800" b="1" dirty="0">
                <a:cs typeface="Najaf" panose="00000700000000000000" pitchFamily="2" charset="-78"/>
              </a:rPr>
              <a:t/>
            </a:r>
            <a:br>
              <a:rPr lang="en-GB" sz="4800" b="1" dirty="0">
                <a:cs typeface="Najaf" panose="00000700000000000000" pitchFamily="2" charset="-78"/>
              </a:rPr>
            </a:br>
            <a:endParaRPr lang="en-GB" sz="6000" b="1" dirty="0">
              <a:cs typeface="Najaf" panose="00000700000000000000" pitchFamily="2" charset="-78"/>
            </a:endParaRPr>
          </a:p>
        </p:txBody>
      </p:sp>
    </p:spTree>
    <p:extLst>
      <p:ext uri="{BB962C8B-B14F-4D97-AF65-F5344CB8AC3E}">
        <p14:creationId xmlns:p14="http://schemas.microsoft.com/office/powerpoint/2010/main" val="2652675876"/>
      </p:ext>
    </p:extLst>
  </p:cSld>
  <p:clrMapOvr>
    <a:masterClrMapping/>
  </p:clrMapOvr>
  <p:transition>
    <p:fade/>
  </p:transition>
</p:sld>
</file>

<file path=ppt/theme/theme1.xml><?xml version="1.0" encoding="utf-8"?>
<a:theme xmlns:a="http://schemas.openxmlformats.org/drawingml/2006/main" name="Default Design">
  <a:themeElements>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FFFF"/>
        </a:dk1>
        <a:lt1>
          <a:srgbClr val="FFFFFF"/>
        </a:lt1>
        <a:dk2>
          <a:srgbClr val="000000"/>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
  <TotalTime>13900</TotalTime>
  <Words>214</Words>
  <Application>Microsoft Office PowerPoint</Application>
  <PresentationFormat>On-screen Show (4:3)</PresentationFormat>
  <Paragraphs>27</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Attari_Quran</vt:lpstr>
      <vt:lpstr>MS Mincho</vt:lpstr>
      <vt:lpstr>Najaf</vt:lpstr>
      <vt:lpstr>Transliteration Times New Roman</vt:lpstr>
      <vt:lpstr>Trebuchet MS</vt:lpstr>
      <vt:lpstr>Default Design</vt:lpstr>
      <vt:lpstr>PowerPoint Presentation</vt:lpstr>
      <vt:lpstr>اَللَّهُمَّ صَلِّ عَلَىٰ مُحَمَّدٍ وَآلِ مُحَمَّدٍ</vt:lpstr>
      <vt:lpstr>PowerPoint Presentation</vt:lpstr>
      <vt:lpstr>وَامِّ احِبَّائِكَ وَاصْفِيَائِكَ ٱلَّتِي ٱنْتَجَبْتَهَا وَفَضَّلْتَهَا  and the mother of Your beloved and the chosen Whom You chose &amp; favoured  اور برگزیدوں کی والدہ ہیں وہی بی بی﴿س﴾ جہانوں کی عورتوں میں سے جنکو تو نے چن لیا عظمت دی اور پسندیدہ بنایا اے معبود </vt:lpstr>
      <vt:lpstr>وَٱخْتَرْتَهَا عَلَىٰ نِسَاءِ ٱلْعَالَمِينَ اَللَّهُمَّ كُنِ ٱلطَّالِبَ لَهَا مِمَّنْ ظَلَمَهَا وَٱسْتَخَفَّ بِحَقِّهَا    and You selected her over the worlds women. O Allah ! Behold him who oppressed her and belittled her right.  جنہوں نے ان پر ظلم ڈھایا ان سے بدلہ لے اور انکے حق کی پرواہ نہ کی ان سے بدلہ لے</vt:lpstr>
      <vt:lpstr>وَكُنِ ٱلثَّائِرَ ٱللَّهُمَّ بِدَمِ اوْلاَدِهَا  O Allah! And avenge the blood of her children.   اور اے معبود انکی اولاد کے خون کا انتقام لے </vt:lpstr>
      <vt:lpstr>اَللَّهُمَّ وَكَمَا جَعَلْتَهَا امَّ ائِمَّةِ ٱلْهُدَىٰ وَحَلِيلَةَ صَاحِبِ ٱللِّوَاءِ  وَٱلْكَرِيمَةَ عِنْدَ ٱلْمَلَإِ ٱلاعْلَىٰ  O Allah, And as You have chosen her to be the mother of the Leaders(Imams) of Guidance, the associate of the Flag Bearer the most honored lady in the exalted assembly,  اور اے معبود جیسا کہ تو نے انکوبنایا ہدایت والے اماموں کی ماں پیغمبر(ص) کے علمبردار کی زوجہ محترمہ اور عالم بالاعرش و کرسی کے مقام میں </vt:lpstr>
      <vt:lpstr>فَصَلِّ عَلَيْهَا وَعَلَىٰ امِّهَا صَلاَةً تُكَرِّمُ بِهَا وَجْهَ  ابِيهَا مُحَمَّدٍ   so send salutations on her and on her mother, a salutation by which her father, Muhammad (saws) is honored  عزت والی قرار دیا پس ان پر اور انکی والدہ﴿س﴾ پر رحمت فرما جس سے تیرے نبی محمد(ص)کا چہرہ مبارک چمک اٹھے</vt:lpstr>
      <vt:lpstr>صَلَّىٰ ٱللَّهُ عَلَيْهِ وَآلِهِ وَتُقِرُّ بِهَا اعْيُنَ ذُرِّيَّتِهَا   Salutations of Allah be on him &amp; his progeny and by which the eyes of her progeny are comforted   اور ان بی بی﴿س} کی اولاد کی آنکھیں ٹھنڈی ہوں   </vt:lpstr>
      <vt:lpstr>وَابْلِغْهُمْ عَنِّي فِي هٰذِهِ ٱلسَّاعَةِ   افْضَلَ ٱلتَّحِيَّةِ وَٱلسَّلاَمِ   And on my behalf convey to them, now the best of the greetings &amp; salam.  اور پہنچا ان سب کو اس وقت میرا بہترین درود اور آداب و سلام۔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Rehan Ali Lotlikar</dc:creator>
  <cp:lastModifiedBy>Nemat Muljiani</cp:lastModifiedBy>
  <cp:revision>2062</cp:revision>
  <cp:lastPrinted>1601-01-01T00:00:00Z</cp:lastPrinted>
  <dcterms:created xsi:type="dcterms:W3CDTF">1601-01-01T00:00:00Z</dcterms:created>
  <dcterms:modified xsi:type="dcterms:W3CDTF">2019-02-24T16:29:54Z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